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90"/>
  </p:notesMasterIdLst>
  <p:sldIdLst>
    <p:sldId id="258" r:id="rId2"/>
    <p:sldId id="259" r:id="rId3"/>
    <p:sldId id="260" r:id="rId4"/>
    <p:sldId id="525" r:id="rId5"/>
    <p:sldId id="261" r:id="rId6"/>
    <p:sldId id="262" r:id="rId7"/>
    <p:sldId id="263" r:id="rId8"/>
    <p:sldId id="264" r:id="rId9"/>
    <p:sldId id="265" r:id="rId10"/>
    <p:sldId id="266" r:id="rId11"/>
    <p:sldId id="267"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 id="308" r:id="rId53"/>
    <p:sldId id="309" r:id="rId54"/>
    <p:sldId id="310" r:id="rId55"/>
    <p:sldId id="312" r:id="rId56"/>
    <p:sldId id="313" r:id="rId57"/>
    <p:sldId id="314" r:id="rId58"/>
    <p:sldId id="315" r:id="rId59"/>
    <p:sldId id="316" r:id="rId60"/>
    <p:sldId id="317" r:id="rId61"/>
    <p:sldId id="318" r:id="rId62"/>
    <p:sldId id="526" r:id="rId63"/>
    <p:sldId id="527" r:id="rId64"/>
    <p:sldId id="528" r:id="rId65"/>
    <p:sldId id="529" r:id="rId66"/>
    <p:sldId id="530" r:id="rId67"/>
    <p:sldId id="319" r:id="rId68"/>
    <p:sldId id="320" r:id="rId69"/>
    <p:sldId id="560" r:id="rId70"/>
    <p:sldId id="561" r:id="rId71"/>
    <p:sldId id="562" r:id="rId72"/>
    <p:sldId id="563" r:id="rId73"/>
    <p:sldId id="564" r:id="rId74"/>
    <p:sldId id="565" r:id="rId75"/>
    <p:sldId id="566" r:id="rId76"/>
    <p:sldId id="567" r:id="rId77"/>
    <p:sldId id="568" r:id="rId78"/>
    <p:sldId id="569" r:id="rId79"/>
    <p:sldId id="570" r:id="rId80"/>
    <p:sldId id="571" r:id="rId81"/>
    <p:sldId id="572" r:id="rId82"/>
    <p:sldId id="505" r:id="rId83"/>
    <p:sldId id="506" r:id="rId84"/>
    <p:sldId id="507" r:id="rId85"/>
    <p:sldId id="508" r:id="rId86"/>
    <p:sldId id="509" r:id="rId87"/>
    <p:sldId id="510" r:id="rId88"/>
    <p:sldId id="511" r:id="rId89"/>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1pPr>
    <a:lvl2pPr marL="0" marR="0" indent="4572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2pPr>
    <a:lvl3pPr marL="0" marR="0" indent="9144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3pPr>
    <a:lvl4pPr marL="0" marR="0" indent="13716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4pPr>
    <a:lvl5pPr marL="0" marR="0" indent="182880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5pPr>
    <a:lvl6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6pPr>
    <a:lvl7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7pPr>
    <a:lvl8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8pPr>
    <a:lvl9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lvl9pPr>
  </p:defaultTextStyle>
  <p:extLst>
    <p:ext uri="{521415D9-36F7-43E2-AB2F-B90AF26B5E84}">
      <p14:sectionLst xmlns:p14="http://schemas.microsoft.com/office/powerpoint/2010/main">
        <p14:section name="默认节" id="{C8A1946F-1107-4716-A882-673165EF6A9F}">
          <p14:sldIdLst>
            <p14:sldId id="258"/>
            <p14:sldId id="259"/>
            <p14:sldId id="260"/>
            <p14:sldId id="525"/>
            <p14:sldId id="261"/>
            <p14:sldId id="262"/>
            <p14:sldId id="263"/>
            <p14:sldId id="264"/>
            <p14:sldId id="265"/>
            <p14:sldId id="266"/>
            <p14:sldId id="267"/>
            <p14:sldId id="268"/>
            <p14:sldId id="269"/>
            <p14:sldId id="270"/>
            <p14:sldId id="271"/>
            <p14:sldId id="272"/>
            <p14:sldId id="273"/>
            <p14:sldId id="274"/>
            <p14:sldId id="275"/>
            <p14:sldId id="276"/>
            <p14:sldId id="277"/>
            <p14:sldId id="278"/>
            <p14:sldId id="279"/>
            <p14:sldId id="280"/>
            <p14:sldId id="281"/>
            <p14:sldId id="282"/>
            <p14:sldId id="283"/>
            <p14:sldId id="284"/>
            <p14:sldId id="285"/>
            <p14:sldId id="286"/>
            <p14:sldId id="287"/>
            <p14:sldId id="288"/>
            <p14:sldId id="289"/>
            <p14:sldId id="290"/>
            <p14:sldId id="291"/>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2"/>
            <p14:sldId id="313"/>
            <p14:sldId id="314"/>
            <p14:sldId id="315"/>
            <p14:sldId id="316"/>
            <p14:sldId id="317"/>
            <p14:sldId id="318"/>
            <p14:sldId id="526"/>
            <p14:sldId id="527"/>
            <p14:sldId id="528"/>
            <p14:sldId id="529"/>
            <p14:sldId id="530"/>
            <p14:sldId id="319"/>
            <p14:sldId id="320"/>
            <p14:sldId id="560"/>
            <p14:sldId id="561"/>
            <p14:sldId id="562"/>
            <p14:sldId id="563"/>
            <p14:sldId id="564"/>
            <p14:sldId id="565"/>
            <p14:sldId id="566"/>
            <p14:sldId id="567"/>
            <p14:sldId id="568"/>
            <p14:sldId id="569"/>
            <p14:sldId id="570"/>
            <p14:sldId id="571"/>
            <p14:sldId id="572"/>
            <p14:sldId id="505"/>
            <p14:sldId id="506"/>
            <p14:sldId id="507"/>
            <p14:sldId id="508"/>
            <p14:sldId id="509"/>
            <p14:sldId id="510"/>
            <p14:sldId id="511"/>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912" autoAdjust="0"/>
    <p:restoredTop sz="94660"/>
  </p:normalViewPr>
  <p:slideViewPr>
    <p:cSldViewPr snapToGrid="0">
      <p:cViewPr varScale="1">
        <p:scale>
          <a:sx n="82" d="100"/>
          <a:sy n="82" d="100"/>
        </p:scale>
        <p:origin x="859" y="62"/>
      </p:cViewPr>
      <p:guideLst/>
    </p:cSldViewPr>
  </p:slideViewPr>
  <p:notesTextViewPr>
    <p:cViewPr>
      <p:scale>
        <a:sx n="1" d="1"/>
        <a:sy n="1" d="1"/>
      </p:scale>
      <p:origin x="0" y="0"/>
    </p:cViewPr>
  </p:notesTextViewPr>
  <p:notesViewPr>
    <p:cSldViewPr snapToGrid="0">
      <p:cViewPr varScale="1">
        <p:scale>
          <a:sx n="88" d="100"/>
          <a:sy n="88" d="100"/>
        </p:scale>
        <p:origin x="2964" y="102"/>
      </p:cViewPr>
      <p:guideLst/>
    </p:cSldViewPr>
  </p:notesViewPr>
  <p:gridSpacing cx="72000" cy="720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Shape 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 name="Shape 22"/>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panose="020B0604020202020204"/>
      </a:defRPr>
    </a:lvl1pPr>
    <a:lvl2pPr indent="228600" latinLnBrk="0">
      <a:spcBef>
        <a:spcPts val="400"/>
      </a:spcBef>
      <a:defRPr sz="1200">
        <a:latin typeface="+mn-lt"/>
        <a:ea typeface="+mn-ea"/>
        <a:cs typeface="+mn-cs"/>
        <a:sym typeface="Arial" panose="020B0604020202020204"/>
      </a:defRPr>
    </a:lvl2pPr>
    <a:lvl3pPr indent="457200" latinLnBrk="0">
      <a:spcBef>
        <a:spcPts val="400"/>
      </a:spcBef>
      <a:defRPr sz="1200">
        <a:latin typeface="+mn-lt"/>
        <a:ea typeface="+mn-ea"/>
        <a:cs typeface="+mn-cs"/>
        <a:sym typeface="Arial" panose="020B0604020202020204"/>
      </a:defRPr>
    </a:lvl3pPr>
    <a:lvl4pPr indent="685800" latinLnBrk="0">
      <a:spcBef>
        <a:spcPts val="400"/>
      </a:spcBef>
      <a:defRPr sz="1200">
        <a:latin typeface="+mn-lt"/>
        <a:ea typeface="+mn-ea"/>
        <a:cs typeface="+mn-cs"/>
        <a:sym typeface="Arial" panose="020B0604020202020204"/>
      </a:defRPr>
    </a:lvl4pPr>
    <a:lvl5pPr indent="914400" latinLnBrk="0">
      <a:spcBef>
        <a:spcPts val="400"/>
      </a:spcBef>
      <a:defRPr sz="1200">
        <a:latin typeface="+mn-lt"/>
        <a:ea typeface="+mn-ea"/>
        <a:cs typeface="+mn-cs"/>
        <a:sym typeface="Arial" panose="020B0604020202020204"/>
      </a:defRPr>
    </a:lvl5pPr>
    <a:lvl6pPr indent="1143000" latinLnBrk="0">
      <a:spcBef>
        <a:spcPts val="400"/>
      </a:spcBef>
      <a:defRPr sz="1200">
        <a:latin typeface="+mn-lt"/>
        <a:ea typeface="+mn-ea"/>
        <a:cs typeface="+mn-cs"/>
        <a:sym typeface="Arial" panose="020B0604020202020204"/>
      </a:defRPr>
    </a:lvl6pPr>
    <a:lvl7pPr indent="1371600" latinLnBrk="0">
      <a:spcBef>
        <a:spcPts val="400"/>
      </a:spcBef>
      <a:defRPr sz="1200">
        <a:latin typeface="+mn-lt"/>
        <a:ea typeface="+mn-ea"/>
        <a:cs typeface="+mn-cs"/>
        <a:sym typeface="Arial" panose="020B0604020202020204"/>
      </a:defRPr>
    </a:lvl7pPr>
    <a:lvl8pPr indent="1600200" latinLnBrk="0">
      <a:spcBef>
        <a:spcPts val="400"/>
      </a:spcBef>
      <a:defRPr sz="1200">
        <a:latin typeface="+mn-lt"/>
        <a:ea typeface="+mn-ea"/>
        <a:cs typeface="+mn-cs"/>
        <a:sym typeface="Arial" panose="020B0604020202020204"/>
      </a:defRPr>
    </a:lvl8pPr>
    <a:lvl9pPr indent="1828800" latinLnBrk="0">
      <a:spcBef>
        <a:spcPts val="400"/>
      </a:spcBef>
      <a:defRPr sz="1200">
        <a:latin typeface="+mn-lt"/>
        <a:ea typeface="+mn-ea"/>
        <a:cs typeface="+mn-cs"/>
        <a:sym typeface="Arial" panose="020B0604020202020204"/>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3" name="矩形"/>
          <p:cNvSpPr txBox="1">
            <a:spLocks noGrp="1"/>
          </p:cNvSpPr>
          <p:nvPr>
            <p:ph type="body" idx="13"/>
          </p:nvPr>
        </p:nvSpPr>
        <p:spPr>
          <a:xfrm>
            <a:off x="635001" y="1587500"/>
            <a:ext cx="10980057" cy="4648200"/>
          </a:xfrm>
          <a:prstGeom prst="rect">
            <a:avLst/>
          </a:prstGeom>
        </p:spPr>
        <p:txBody>
          <a:bodyPr lIns="0" tIns="0" rIns="0" bIns="0">
            <a:normAutofit/>
          </a:bodyPr>
          <a:lstStyle>
            <a:lvl1pPr marL="0" indent="0">
              <a:buSzTx/>
              <a:buNone/>
              <a:defRPr/>
            </a:lvl1pPr>
          </a:lstStyle>
          <a:p>
            <a:pPr marL="0" indent="0">
              <a:buSzTx/>
              <a:buNone/>
            </a:pPr>
            <a:endParaRPr/>
          </a:p>
        </p:txBody>
      </p:sp>
      <p:sp>
        <p:nvSpPr>
          <p:cNvPr id="14" name="矩形"/>
          <p:cNvSpPr txBox="1">
            <a:spLocks noGrp="1"/>
          </p:cNvSpPr>
          <p:nvPr>
            <p:ph type="body" sz="quarter" idx="14"/>
          </p:nvPr>
        </p:nvSpPr>
        <p:spPr>
          <a:xfrm>
            <a:off x="635000" y="533358"/>
            <a:ext cx="6977923" cy="601527"/>
          </a:xfrm>
          <a:prstGeom prst="rect">
            <a:avLst/>
          </a:prstGeom>
        </p:spPr>
        <p:txBody>
          <a:bodyPr>
            <a:normAutofit/>
          </a:bodyPr>
          <a:lstStyle>
            <a:lvl1pPr marL="342900" indent="-342900">
              <a:buSzTx/>
              <a:buNone/>
              <a:defRPr sz="3600" b="1"/>
            </a:lvl1pPr>
          </a:lstStyle>
          <a:p>
            <a:pPr marL="342900" indent="-342900">
              <a:buSzTx/>
              <a:buNone/>
              <a:defRPr sz="3600" b="1"/>
            </a:pPr>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正文级别 1…"/>
          <p:cNvSpPr txBox="1">
            <a:spLocks noGrp="1"/>
          </p:cNvSpPr>
          <p:nvPr>
            <p:ph type="body" idx="1"/>
          </p:nvPr>
        </p:nvSpPr>
        <p:spPr>
          <a:xfrm>
            <a:off x="609600" y="1600200"/>
            <a:ext cx="10972800" cy="5257800"/>
          </a:xfrm>
          <a:prstGeom prst="rect">
            <a:avLst/>
          </a:prstGeom>
          <a:ln w="12700">
            <a:miter lim="400000"/>
          </a:ln>
        </p:spPr>
        <p:txBody>
          <a:bodyPr lIns="45719" rIns="45719"/>
          <a:lstStyle/>
          <a:p>
            <a:r>
              <a:t>正文级别 1</a:t>
            </a:r>
          </a:p>
          <a:p>
            <a:pPr lvl="1"/>
            <a:r>
              <a:t>正文级别 2</a:t>
            </a:r>
          </a:p>
          <a:p>
            <a:pPr lvl="2"/>
            <a:r>
              <a:t>正文级别 3</a:t>
            </a:r>
          </a:p>
          <a:p>
            <a:pPr lvl="3"/>
            <a:r>
              <a:t>正文级别 4</a:t>
            </a:r>
          </a:p>
          <a:p>
            <a:pPr lvl="4"/>
            <a:r>
              <a:t>正文级别 5</a:t>
            </a:r>
          </a:p>
        </p:txBody>
      </p:sp>
      <p:pic>
        <p:nvPicPr>
          <p:cNvPr id="2" name="图像" descr="图像"/>
          <p:cNvPicPr>
            <a:picLocks noChangeAspect="1"/>
          </p:cNvPicPr>
          <p:nvPr/>
        </p:nvPicPr>
        <p:blipFill>
          <a:blip r:embed="rId3"/>
          <a:stretch>
            <a:fillRect/>
          </a:stretch>
        </p:blipFill>
        <p:spPr>
          <a:xfrm>
            <a:off x="8196649" y="287660"/>
            <a:ext cx="3517554" cy="805162"/>
          </a:xfrm>
          <a:prstGeom prst="rect">
            <a:avLst/>
          </a:prstGeom>
          <a:ln w="12700">
            <a:miter lim="400000"/>
            <a:headEnd/>
            <a:tailEnd/>
          </a:ln>
          <a:effectLst/>
        </p:spPr>
      </p:pic>
      <p:sp>
        <p:nvSpPr>
          <p:cNvPr id="3" name="线条"/>
          <p:cNvSpPr/>
          <p:nvPr/>
        </p:nvSpPr>
        <p:spPr>
          <a:xfrm flipV="1">
            <a:off x="375131" y="1261522"/>
            <a:ext cx="11441739" cy="1278"/>
          </a:xfrm>
          <a:prstGeom prst="line">
            <a:avLst/>
          </a:prstGeom>
          <a:ln w="19050">
            <a:solidFill>
              <a:srgbClr val="011C96"/>
            </a:solidFill>
            <a:miter lim="400000"/>
          </a:ln>
        </p:spPr>
        <p:txBody>
          <a:bodyPr lIns="45719" rIns="45719"/>
          <a:lstStyle/>
          <a:p>
            <a:endParaRPr sz="1800"/>
          </a:p>
        </p:txBody>
      </p:sp>
      <p:sp>
        <p:nvSpPr>
          <p:cNvPr id="4" name="标题文本"/>
          <p:cNvSpPr txBox="1">
            <a:spLocks noGrp="1"/>
          </p:cNvSpPr>
          <p:nvPr>
            <p:ph type="title"/>
          </p:nvPr>
        </p:nvSpPr>
        <p:spPr>
          <a:xfrm>
            <a:off x="609600" y="399302"/>
            <a:ext cx="6313715" cy="779460"/>
          </a:xfrm>
          <a:prstGeom prst="rect">
            <a:avLst/>
          </a:prstGeom>
          <a:ln w="12700">
            <a:miter lim="400000"/>
          </a:ln>
        </p:spPr>
        <p:txBody>
          <a:bodyPr lIns="45719" rIns="45719" anchor="ctr"/>
          <a:lstStyle/>
          <a:p>
            <a:r>
              <a:t>标题文本</a:t>
            </a:r>
          </a:p>
        </p:txBody>
      </p:sp>
    </p:spTree>
  </p:cSld>
  <p:clrMap bg1="lt1" tx1="dk1" bg2="lt2" tx2="dk2" accent1="accent1" accent2="accent2" accent3="accent3" accent4="accent4" accent5="accent5" accent6="accent6" hlink="hlink" folHlink="folHlink"/>
  <p:sldLayoutIdLst>
    <p:sldLayoutId id="2147483649" r:id="rId1"/>
  </p:sldLayoutIdLst>
  <p:transition spd="med"/>
  <p:txStyles>
    <p:titleStyle>
      <a:lvl1pPr marL="0" marR="0" indent="0" algn="l" defTabSz="914400" rtl="0" latinLnBrk="0">
        <a:lnSpc>
          <a:spcPct val="100000"/>
        </a:lnSpc>
        <a:spcBef>
          <a:spcPts val="0"/>
        </a:spcBef>
        <a:spcAft>
          <a:spcPts val="0"/>
        </a:spcAft>
        <a:buClrTx/>
        <a:buSzTx/>
        <a:buFontTx/>
        <a:buNone/>
        <a:defRPr sz="3600" b="1" i="0" u="none" strike="noStrike" cap="none" spc="0" baseline="0">
          <a:ln>
            <a:noFill/>
          </a:ln>
          <a:solidFill>
            <a:srgbClr val="000000"/>
          </a:solidFill>
          <a:uFillTx/>
          <a:latin typeface="+mn-lt"/>
          <a:ea typeface="+mn-ea"/>
          <a:cs typeface="+mn-cs"/>
          <a:sym typeface="Arial" panose="020B0604020202020204"/>
        </a:defRPr>
      </a:lvl1pPr>
      <a:lvl2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Arial" panose="020B0604020202020204"/>
        </a:defRPr>
      </a:lvl2pPr>
      <a:lvl3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Arial" panose="020B0604020202020204"/>
        </a:defRPr>
      </a:lvl3pPr>
      <a:lvl4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Arial" panose="020B0604020202020204"/>
        </a:defRPr>
      </a:lvl4pPr>
      <a:lvl5pPr marL="0" marR="0" indent="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Arial" panose="020B0604020202020204"/>
        </a:defRPr>
      </a:lvl5pPr>
      <a:lvl6pPr marL="0" marR="0" indent="45720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Arial" panose="020B0604020202020204"/>
        </a:defRPr>
      </a:lvl6pPr>
      <a:lvl7pPr marL="0" marR="0" indent="91440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Arial" panose="020B0604020202020204"/>
        </a:defRPr>
      </a:lvl7pPr>
      <a:lvl8pPr marL="0" marR="0" indent="137160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Arial" panose="020B0604020202020204"/>
        </a:defRPr>
      </a:lvl8pPr>
      <a:lvl9pPr marL="0" marR="0" indent="1828800" algn="ctr" defTabSz="914400" rtl="0" latinLnBrk="0">
        <a:lnSpc>
          <a:spcPct val="100000"/>
        </a:lnSpc>
        <a:spcBef>
          <a:spcPts val="0"/>
        </a:spcBef>
        <a:spcAft>
          <a:spcPts val="0"/>
        </a:spcAft>
        <a:buClrTx/>
        <a:buSzTx/>
        <a:buFontTx/>
        <a:buNone/>
        <a:defRPr sz="4400" b="0" i="0" u="none" strike="noStrike" cap="none" spc="0" baseline="0">
          <a:ln>
            <a:noFill/>
          </a:ln>
          <a:solidFill>
            <a:srgbClr val="000000"/>
          </a:solidFill>
          <a:uFillTx/>
          <a:latin typeface="+mn-lt"/>
          <a:ea typeface="+mn-ea"/>
          <a:cs typeface="+mn-cs"/>
          <a:sym typeface="Arial" panose="020B0604020202020204"/>
        </a:defRPr>
      </a:lvl9pPr>
    </p:titleStyle>
    <p:bodyStyle>
      <a:lvl1pPr marL="0" marR="0" indent="0" algn="l" defTabSz="914400" rtl="0" latinLnBrk="0">
        <a:lnSpc>
          <a:spcPct val="100000"/>
        </a:lnSpc>
        <a:spcBef>
          <a:spcPts val="600"/>
        </a:spcBef>
        <a:spcAft>
          <a:spcPts val="0"/>
        </a:spcAft>
        <a:buClrTx/>
        <a:buSzPct val="100000"/>
        <a:buFont typeface="Calibri" panose="020F0502020204030204" pitchFamily="34" charset="0"/>
        <a:buNone/>
        <a:defRPr sz="2400" b="0" i="0" u="none" strike="noStrike" cap="none" spc="0" baseline="0">
          <a:ln>
            <a:noFill/>
          </a:ln>
          <a:solidFill>
            <a:srgbClr val="000000"/>
          </a:solidFill>
          <a:uFillTx/>
          <a:latin typeface="+mn-lt"/>
          <a:ea typeface="+mn-ea"/>
          <a:cs typeface="+mn-cs"/>
          <a:sym typeface="Arial" panose="020B0604020202020204"/>
        </a:defRPr>
      </a:lvl1pPr>
      <a:lvl2pPr marL="702310" marR="0" indent="-245110" algn="l" defTabSz="914400" rtl="0" latinLnBrk="0">
        <a:lnSpc>
          <a:spcPct val="100000"/>
        </a:lnSpc>
        <a:spcBef>
          <a:spcPts val="600"/>
        </a:spcBef>
        <a:spcAft>
          <a:spcPts val="0"/>
        </a:spcAft>
        <a:buClrTx/>
        <a:buSzPct val="100000"/>
        <a:buFont typeface="Arial" panose="020B0604020202020204" pitchFamily="34" charset="0"/>
        <a:buChar char="•"/>
        <a:defRPr sz="2400" b="0" i="0" u="none" strike="noStrike" cap="none" spc="0" baseline="0">
          <a:ln>
            <a:noFill/>
          </a:ln>
          <a:solidFill>
            <a:srgbClr val="000000"/>
          </a:solidFill>
          <a:uFillTx/>
          <a:latin typeface="+mn-lt"/>
          <a:ea typeface="+mn-ea"/>
          <a:cs typeface="+mn-cs"/>
          <a:sym typeface="Arial" panose="020B0604020202020204"/>
        </a:defRPr>
      </a:lvl2pPr>
      <a:lvl3pPr marL="1257300" marR="0" indent="-342900" algn="l" defTabSz="914400" rtl="0" latinLnBrk="0">
        <a:lnSpc>
          <a:spcPct val="100000"/>
        </a:lnSpc>
        <a:spcBef>
          <a:spcPts val="600"/>
        </a:spcBef>
        <a:spcAft>
          <a:spcPts val="0"/>
        </a:spcAft>
        <a:buClrTx/>
        <a:buSzPct val="100000"/>
        <a:buFont typeface="Calibri" panose="020F0502020204030204" pitchFamily="34" charset="0"/>
        <a:buChar char="▪"/>
        <a:defRPr sz="2400" b="0" i="0" u="none" strike="noStrike" cap="none" spc="0" baseline="0">
          <a:ln>
            <a:noFill/>
          </a:ln>
          <a:solidFill>
            <a:srgbClr val="000000"/>
          </a:solidFill>
          <a:uFillTx/>
          <a:latin typeface="+mn-lt"/>
          <a:ea typeface="+mn-ea"/>
          <a:cs typeface="+mn-cs"/>
          <a:sym typeface="Arial" panose="020B0604020202020204"/>
        </a:defRPr>
      </a:lvl3pPr>
      <a:lvl4pPr marL="1645920" marR="0" indent="-274320" algn="l" defTabSz="914400" rtl="0" latinLnBrk="0">
        <a:lnSpc>
          <a:spcPct val="100000"/>
        </a:lnSpc>
        <a:spcBef>
          <a:spcPts val="600"/>
        </a:spcBef>
        <a:spcAft>
          <a:spcPts val="0"/>
        </a:spcAft>
        <a:buClrTx/>
        <a:buSzPct val="100000"/>
        <a:buFontTx/>
        <a:buChar char="–"/>
        <a:defRPr sz="2400" b="0" i="0" u="none" strike="noStrike" cap="none" spc="0" baseline="0">
          <a:ln>
            <a:noFill/>
          </a:ln>
          <a:solidFill>
            <a:srgbClr val="000000"/>
          </a:solidFill>
          <a:uFillTx/>
          <a:latin typeface="+mn-lt"/>
          <a:ea typeface="+mn-ea"/>
          <a:cs typeface="+mn-cs"/>
          <a:sym typeface="Arial" panose="020B0604020202020204"/>
        </a:defRPr>
      </a:lvl4pPr>
      <a:lvl5pPr marL="2133600" marR="0" indent="-304800" algn="l" defTabSz="914400" rtl="0" latinLnBrk="0">
        <a:lnSpc>
          <a:spcPct val="100000"/>
        </a:lnSpc>
        <a:spcBef>
          <a:spcPts val="600"/>
        </a:spcBef>
        <a:spcAft>
          <a:spcPts val="0"/>
        </a:spcAft>
        <a:buClrTx/>
        <a:buSzPct val="100000"/>
        <a:buFontTx/>
        <a:buChar char="»"/>
        <a:defRPr sz="2400" b="0" i="0" u="none" strike="noStrike" cap="none" spc="0" baseline="0">
          <a:ln>
            <a:noFill/>
          </a:ln>
          <a:solidFill>
            <a:srgbClr val="000000"/>
          </a:solidFill>
          <a:uFillTx/>
          <a:latin typeface="+mn-lt"/>
          <a:ea typeface="+mn-ea"/>
          <a:cs typeface="+mn-cs"/>
          <a:sym typeface="Arial" panose="020B0604020202020204"/>
        </a:defRPr>
      </a:lvl5pPr>
      <a:lvl6pPr marL="2590800" marR="0" indent="-304800" algn="l" defTabSz="914400" rtl="0" latinLnBrk="0">
        <a:lnSpc>
          <a:spcPct val="100000"/>
        </a:lnSpc>
        <a:spcBef>
          <a:spcPts val="600"/>
        </a:spcBef>
        <a:spcAft>
          <a:spcPts val="0"/>
        </a:spcAft>
        <a:buClrTx/>
        <a:buSzPct val="100000"/>
        <a:buFontTx/>
        <a:defRPr sz="2400" b="0" i="0" u="none" strike="noStrike" cap="none" spc="0" baseline="0">
          <a:ln>
            <a:noFill/>
          </a:ln>
          <a:solidFill>
            <a:srgbClr val="000000"/>
          </a:solidFill>
          <a:uFillTx/>
          <a:latin typeface="+mn-lt"/>
          <a:ea typeface="+mn-ea"/>
          <a:cs typeface="+mn-cs"/>
          <a:sym typeface="Arial" panose="020B0604020202020204"/>
        </a:defRPr>
      </a:lvl6pPr>
      <a:lvl7pPr marL="3048000" marR="0" indent="-304800" algn="l" defTabSz="914400" rtl="0" latinLnBrk="0">
        <a:lnSpc>
          <a:spcPct val="100000"/>
        </a:lnSpc>
        <a:spcBef>
          <a:spcPts val="600"/>
        </a:spcBef>
        <a:spcAft>
          <a:spcPts val="0"/>
        </a:spcAft>
        <a:buClrTx/>
        <a:buSzPct val="100000"/>
        <a:buFontTx/>
        <a:defRPr sz="2400" b="0" i="0" u="none" strike="noStrike" cap="none" spc="0" baseline="0">
          <a:ln>
            <a:noFill/>
          </a:ln>
          <a:solidFill>
            <a:srgbClr val="000000"/>
          </a:solidFill>
          <a:uFillTx/>
          <a:latin typeface="+mn-lt"/>
          <a:ea typeface="+mn-ea"/>
          <a:cs typeface="+mn-cs"/>
          <a:sym typeface="Arial" panose="020B0604020202020204"/>
        </a:defRPr>
      </a:lvl7pPr>
      <a:lvl8pPr marL="3505200" marR="0" indent="-304800" algn="l" defTabSz="914400" rtl="0" latinLnBrk="0">
        <a:lnSpc>
          <a:spcPct val="100000"/>
        </a:lnSpc>
        <a:spcBef>
          <a:spcPts val="600"/>
        </a:spcBef>
        <a:spcAft>
          <a:spcPts val="0"/>
        </a:spcAft>
        <a:buClrTx/>
        <a:buSzPct val="100000"/>
        <a:buFontTx/>
        <a:defRPr sz="2400" b="0" i="0" u="none" strike="noStrike" cap="none" spc="0" baseline="0">
          <a:ln>
            <a:noFill/>
          </a:ln>
          <a:solidFill>
            <a:srgbClr val="000000"/>
          </a:solidFill>
          <a:uFillTx/>
          <a:latin typeface="+mn-lt"/>
          <a:ea typeface="+mn-ea"/>
          <a:cs typeface="+mn-cs"/>
          <a:sym typeface="Arial" panose="020B0604020202020204"/>
        </a:defRPr>
      </a:lvl8pPr>
      <a:lvl9pPr marL="3962400" marR="0" indent="-304800" algn="l" defTabSz="914400" rtl="0" latinLnBrk="0">
        <a:lnSpc>
          <a:spcPct val="100000"/>
        </a:lnSpc>
        <a:spcBef>
          <a:spcPts val="600"/>
        </a:spcBef>
        <a:spcAft>
          <a:spcPts val="0"/>
        </a:spcAft>
        <a:buClrTx/>
        <a:buSzPct val="100000"/>
        <a:buFontTx/>
        <a:defRPr sz="2400" b="0" i="0" u="none" strike="noStrike" cap="none" spc="0" baseline="0">
          <a:ln>
            <a:noFill/>
          </a:ln>
          <a:solidFill>
            <a:srgbClr val="000000"/>
          </a:solidFill>
          <a:uFillTx/>
          <a:latin typeface="+mn-lt"/>
          <a:ea typeface="+mn-ea"/>
          <a:cs typeface="+mn-cs"/>
          <a:sym typeface="Arial" panose="020B0604020202020204"/>
        </a:defRPr>
      </a:lvl9pPr>
    </p:bodyStyle>
    <p:otherStyle>
      <a:lvl1pPr marL="0" marR="0" indent="0" algn="r"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panose="020B0604020202020204"/>
        </a:defRPr>
      </a:lvl1pPr>
      <a:lvl2pPr marL="0" marR="0" indent="457200" algn="r"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panose="020B0604020202020204"/>
        </a:defRPr>
      </a:lvl2pPr>
      <a:lvl3pPr marL="0" marR="0" indent="914400" algn="r"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panose="020B0604020202020204"/>
        </a:defRPr>
      </a:lvl3pPr>
      <a:lvl4pPr marL="0" marR="0" indent="1371600" algn="r"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panose="020B0604020202020204"/>
        </a:defRPr>
      </a:lvl4pPr>
      <a:lvl5pPr marL="0" marR="0" indent="1828800" algn="r"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panose="020B0604020202020204"/>
        </a:defRPr>
      </a:lvl5pPr>
      <a:lvl6pPr marL="0" marR="0" indent="0" algn="r"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panose="020B0604020202020204"/>
        </a:defRPr>
      </a:lvl6pPr>
      <a:lvl7pPr marL="0" marR="0" indent="0" algn="r"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panose="020B0604020202020204"/>
        </a:defRPr>
      </a:lvl7pPr>
      <a:lvl8pPr marL="0" marR="0" indent="0" algn="r"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panose="020B0604020202020204"/>
        </a:defRPr>
      </a:lvl8pPr>
      <a:lvl9pPr marL="0" marR="0" indent="0" algn="r" defTabSz="914400" rtl="0" latinLnBrk="0">
        <a:lnSpc>
          <a:spcPct val="100000"/>
        </a:lnSpc>
        <a:spcBef>
          <a:spcPts val="0"/>
        </a:spcBef>
        <a:spcAft>
          <a:spcPts val="0"/>
        </a:spcAft>
        <a:buClrTx/>
        <a:buSzTx/>
        <a:buFontTx/>
        <a:buNone/>
        <a:defRPr sz="1800" b="0" i="0" u="none" strike="noStrike" cap="none" spc="0" baseline="0">
          <a:ln>
            <a:noFill/>
          </a:ln>
          <a:solidFill>
            <a:schemeClr val="tx1"/>
          </a:solidFill>
          <a:uFillTx/>
          <a:latin typeface="+mn-lt"/>
          <a:ea typeface="+mn-ea"/>
          <a:cs typeface="+mn-cs"/>
          <a:sym typeface="Arial" panose="020B0604020202020204"/>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5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5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5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6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hyperlink" Target="https://www.baidu.com/s?wd=NOP&amp;tn=SE_PcZhidaonwhc_ngpagmjz&amp;rsv_dl=gh_pc_zhidao" TargetMode="Externa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p:cNvSpPr txBox="1">
            <a:spLocks noGrp="1"/>
          </p:cNvSpPr>
          <p:nvPr>
            <p:ph type="body" idx="13"/>
          </p:nvPr>
        </p:nvSpPr>
        <p:spPr>
          <a:xfrm>
            <a:off x="2050415" y="2566035"/>
            <a:ext cx="8238490" cy="2621915"/>
          </a:xfrm>
          <a:prstGeom prst="rect">
            <a:avLst/>
          </a:prstGeom>
        </p:spPr>
        <p:txBody>
          <a:bodyPr>
            <a:noAutofit/>
          </a:bodyPr>
          <a:lstStyle/>
          <a:p>
            <a:pPr algn="ctr">
              <a:lnSpc>
                <a:spcPct val="150000"/>
              </a:lnSpc>
            </a:pPr>
            <a:r>
              <a:rPr lang="zh-CN" altLang="en-US" sz="3600" b="1" dirty="0">
                <a:latin typeface="微软雅黑" panose="020B0503020204020204" pitchFamily="34" charset="-122"/>
                <a:ea typeface="微软雅黑" panose="020B0503020204020204" pitchFamily="34" charset="-122"/>
              </a:rPr>
              <a:t>指令系统</a:t>
            </a:r>
          </a:p>
        </p:txBody>
      </p:sp>
      <p:sp>
        <p:nvSpPr>
          <p:cNvPr id="25" name="矩形"/>
          <p:cNvSpPr txBox="1">
            <a:spLocks noGrp="1"/>
          </p:cNvSpPr>
          <p:nvPr>
            <p:ph type="body" sz="quarter" idx="14"/>
          </p:nvPr>
        </p:nvSpPr>
        <p:spPr>
          <a:xfrm>
            <a:off x="425676" y="451306"/>
            <a:ext cx="5233442" cy="601527"/>
          </a:xfrm>
          <a:prstGeom prst="rect">
            <a:avLst/>
          </a:prstGeom>
        </p:spPr>
        <p:txBody>
          <a:bodyPr>
            <a:normAutofit fontScale="97500" lnSpcReduction="10000"/>
          </a:bodyPr>
          <a:lstStyle/>
          <a:p>
            <a:pPr>
              <a:defRPr sz="3600" b="1"/>
            </a:pPr>
            <a:endParaRPr lang="en-US" altLang="zh-CN" dirty="0">
              <a:latin typeface="微软雅黑" panose="020B0503020204020204" pitchFamily="34" charset="-122"/>
              <a:ea typeface="微软雅黑" panose="020B0503020204020204" pitchFamily="34" charset="-122"/>
            </a:endParaRPr>
          </a:p>
          <a:p>
            <a:pPr>
              <a:defRPr sz="3600" b="1"/>
            </a:pPr>
            <a:endParaRPr lang="zh-CN" altLang="en-US" dirty="0">
              <a:latin typeface="微软雅黑" panose="020B0503020204020204" pitchFamily="34" charset="-122"/>
              <a:ea typeface="微软雅黑" panose="020B0503020204020204" pitchFamily="34" charset="-122"/>
            </a:endParaRPr>
          </a:p>
        </p:txBody>
      </p:sp>
      <p:sp>
        <p:nvSpPr>
          <p:cNvPr id="2" name="文本框 1">
            <a:extLst>
              <a:ext uri="{FF2B5EF4-FFF2-40B4-BE49-F238E27FC236}">
                <a16:creationId xmlns:a16="http://schemas.microsoft.com/office/drawing/2014/main" id="{9ED1E2D7-FBDD-45A7-9A27-BD8B2F3012CB}"/>
              </a:ext>
            </a:extLst>
          </p:cNvPr>
          <p:cNvSpPr txBox="1"/>
          <p:nvPr/>
        </p:nvSpPr>
        <p:spPr>
          <a:xfrm>
            <a:off x="7623110" y="5682343"/>
            <a:ext cx="3032449" cy="369330"/>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rPr>
              <a:t>李勇杰</a:t>
            </a:r>
            <a:endParaRPr kumimoji="0" lang="en-US" altLang="zh-CN" sz="1800" b="0" i="0" u="none" strike="noStrike" cap="none" spc="0" normalizeH="0" baseline="0" dirty="0">
              <a:ln>
                <a:noFill/>
              </a:ln>
              <a:solidFill>
                <a:srgbClr val="000000"/>
              </a:solidFill>
              <a:effectLst/>
              <a:uFillTx/>
              <a:latin typeface="+mn-lt"/>
              <a:ea typeface="+mn-ea"/>
              <a:cs typeface="+mn-cs"/>
              <a:sym typeface="Arial" panose="020B0604020202020204"/>
            </a:endParaRPr>
          </a:p>
        </p:txBody>
      </p:sp>
    </p:spTree>
    <p:custDataLst>
      <p:tags r:id="rId1"/>
    </p:custData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B579016F-FDF9-4DAE-A38C-D637D0752E94}"/>
              </a:ext>
            </a:extLst>
          </p:cNvPr>
          <p:cNvPicPr>
            <a:picLocks noChangeAspect="1"/>
          </p:cNvPicPr>
          <p:nvPr/>
        </p:nvPicPr>
        <p:blipFill>
          <a:blip r:embed="rId2"/>
          <a:stretch>
            <a:fillRect/>
          </a:stretch>
        </p:blipFill>
        <p:spPr>
          <a:xfrm>
            <a:off x="0" y="0"/>
            <a:ext cx="9518650" cy="6858000"/>
          </a:xfrm>
          <a:prstGeom prst="rect">
            <a:avLst/>
          </a:prstGeom>
        </p:spPr>
      </p:pic>
    </p:spTree>
    <p:extLst>
      <p:ext uri="{BB962C8B-B14F-4D97-AF65-F5344CB8AC3E}">
        <p14:creationId xmlns:p14="http://schemas.microsoft.com/office/powerpoint/2010/main" val="2383313179"/>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63101" y="1250302"/>
            <a:ext cx="2628899" cy="5607698"/>
          </a:xfrm>
        </p:spPr>
        <p:txBody>
          <a:bodyPr/>
          <a:lstStyle/>
          <a:p>
            <a:r>
              <a:rPr lang="zh-CN" altLang="en-US" dirty="0"/>
              <a:t>重点</a:t>
            </a:r>
            <a:endParaRPr lang="en-US" altLang="zh-CN" dirty="0"/>
          </a:p>
          <a:p>
            <a:r>
              <a:rPr lang="zh-CN" altLang="en-US" dirty="0"/>
              <a:t>固定指令字长 </a:t>
            </a:r>
            <a:r>
              <a:rPr lang="en-US" altLang="zh-CN" dirty="0"/>
              <a:t>&amp; </a:t>
            </a:r>
            <a:r>
              <a:rPr lang="zh-CN" altLang="en-US" dirty="0"/>
              <a:t>可变指令字长</a:t>
            </a:r>
            <a:endParaRPr lang="en-US" altLang="zh-CN" dirty="0"/>
          </a:p>
          <a:p>
            <a:r>
              <a:rPr lang="zh-CN" altLang="en-US" dirty="0"/>
              <a:t>对于操作码固定与不固定</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E9899B1F-9DD7-46F2-9672-6B5E540F9A34}"/>
              </a:ext>
            </a:extLst>
          </p:cNvPr>
          <p:cNvPicPr>
            <a:picLocks noChangeAspect="1"/>
          </p:cNvPicPr>
          <p:nvPr/>
        </p:nvPicPr>
        <p:blipFill>
          <a:blip r:embed="rId2"/>
          <a:stretch>
            <a:fillRect/>
          </a:stretch>
        </p:blipFill>
        <p:spPr>
          <a:xfrm>
            <a:off x="0" y="0"/>
            <a:ext cx="9563101" cy="6858000"/>
          </a:xfrm>
          <a:prstGeom prst="rect">
            <a:avLst/>
          </a:prstGeom>
        </p:spPr>
      </p:pic>
    </p:spTree>
    <p:extLst>
      <p:ext uri="{BB962C8B-B14F-4D97-AF65-F5344CB8AC3E}">
        <p14:creationId xmlns:p14="http://schemas.microsoft.com/office/powerpoint/2010/main" val="168609971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58522" y="1250302"/>
            <a:ext cx="2633478"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7803E5B9-C646-4BE6-95DF-F069041CBF48}"/>
              </a:ext>
            </a:extLst>
          </p:cNvPr>
          <p:cNvPicPr>
            <a:picLocks noChangeAspect="1"/>
          </p:cNvPicPr>
          <p:nvPr/>
        </p:nvPicPr>
        <p:blipFill>
          <a:blip r:embed="rId2"/>
          <a:stretch>
            <a:fillRect/>
          </a:stretch>
        </p:blipFill>
        <p:spPr>
          <a:xfrm>
            <a:off x="0" y="0"/>
            <a:ext cx="9558522" cy="6858000"/>
          </a:xfrm>
          <a:prstGeom prst="rect">
            <a:avLst/>
          </a:prstGeom>
        </p:spPr>
      </p:pic>
    </p:spTree>
    <p:extLst>
      <p:ext uri="{BB962C8B-B14F-4D97-AF65-F5344CB8AC3E}">
        <p14:creationId xmlns:p14="http://schemas.microsoft.com/office/powerpoint/2010/main" val="2326294417"/>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85903" y="1250302"/>
            <a:ext cx="2606097" cy="5607698"/>
          </a:xfrm>
        </p:spPr>
        <p:txBody>
          <a:bodyPr/>
          <a:lstStyle/>
          <a:p>
            <a:r>
              <a:rPr lang="zh-CN" altLang="en-US" dirty="0"/>
              <a:t>重点</a:t>
            </a:r>
            <a:r>
              <a:rPr lang="en-US" altLang="zh-CN" dirty="0"/>
              <a:t>:</a:t>
            </a:r>
          </a:p>
          <a:p>
            <a:r>
              <a:rPr lang="zh-CN" altLang="en-US" dirty="0"/>
              <a:t>设计</a:t>
            </a:r>
            <a:endParaRPr lang="en-US" altLang="zh-CN" dirty="0"/>
          </a:p>
          <a:p>
            <a:r>
              <a:rPr lang="zh-CN" altLang="en-US" dirty="0"/>
              <a:t>扩展操作码</a:t>
            </a:r>
            <a:endParaRPr lang="en-US" altLang="zh-CN" dirty="0"/>
          </a:p>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D2AF9E45-1F9B-4E76-9E7D-8576AFA324B5}"/>
              </a:ext>
            </a:extLst>
          </p:cNvPr>
          <p:cNvPicPr>
            <a:picLocks noChangeAspect="1"/>
          </p:cNvPicPr>
          <p:nvPr/>
        </p:nvPicPr>
        <p:blipFill>
          <a:blip r:embed="rId2"/>
          <a:stretch>
            <a:fillRect/>
          </a:stretch>
        </p:blipFill>
        <p:spPr>
          <a:xfrm>
            <a:off x="0" y="0"/>
            <a:ext cx="9585903" cy="6858000"/>
          </a:xfrm>
          <a:prstGeom prst="rect">
            <a:avLst/>
          </a:prstGeom>
        </p:spPr>
      </p:pic>
    </p:spTree>
    <p:extLst>
      <p:ext uri="{BB962C8B-B14F-4D97-AF65-F5344CB8AC3E}">
        <p14:creationId xmlns:p14="http://schemas.microsoft.com/office/powerpoint/2010/main" val="1932871961"/>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80843" y="1250302"/>
            <a:ext cx="2611157" cy="5607698"/>
          </a:xfrm>
        </p:spPr>
        <p:txBody>
          <a:bodyPr/>
          <a:lstStyle/>
          <a:p>
            <a:r>
              <a:rPr lang="zh-CN" altLang="en-US" dirty="0"/>
              <a:t>问题</a:t>
            </a:r>
            <a:r>
              <a:rPr lang="en-US" altLang="zh-CN" dirty="0"/>
              <a:t>:</a:t>
            </a:r>
          </a:p>
          <a:p>
            <a:r>
              <a:rPr lang="zh-CN" altLang="en-US" dirty="0"/>
              <a:t>这种扩展操作码比如</a:t>
            </a:r>
            <a:r>
              <a:rPr lang="en-US" altLang="zh-CN" dirty="0"/>
              <a:t>8</a:t>
            </a:r>
            <a:r>
              <a:rPr lang="zh-CN" altLang="en-US" dirty="0"/>
              <a:t>位操作码。前面的</a:t>
            </a:r>
            <a:r>
              <a:rPr lang="en-US" altLang="zh-CN" dirty="0"/>
              <a:t>1111</a:t>
            </a:r>
            <a:r>
              <a:rPr lang="zh-CN" altLang="en-US" dirty="0"/>
              <a:t>，可以变为</a:t>
            </a:r>
            <a:r>
              <a:rPr lang="en-US" altLang="zh-CN" dirty="0"/>
              <a:t>0001</a:t>
            </a:r>
            <a:r>
              <a:rPr lang="zh-CN" altLang="en-US" dirty="0"/>
              <a:t>吗？？</a:t>
            </a:r>
            <a:endParaRPr lang="en-US" altLang="zh-CN" dirty="0"/>
          </a:p>
          <a:p>
            <a:endParaRPr lang="en-US" altLang="zh-CN" dirty="0"/>
          </a:p>
          <a:p>
            <a:r>
              <a:rPr lang="zh-CN" altLang="en-US" dirty="0"/>
              <a:t>主要是，这样以后无法区分三地址指令和二地址指令</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6FC70C34-8DB4-409B-8599-BB17DB3E47E2}"/>
              </a:ext>
            </a:extLst>
          </p:cNvPr>
          <p:cNvPicPr>
            <a:picLocks noChangeAspect="1"/>
          </p:cNvPicPr>
          <p:nvPr/>
        </p:nvPicPr>
        <p:blipFill>
          <a:blip r:embed="rId2"/>
          <a:stretch>
            <a:fillRect/>
          </a:stretch>
        </p:blipFill>
        <p:spPr>
          <a:xfrm>
            <a:off x="0" y="0"/>
            <a:ext cx="9580843" cy="6858000"/>
          </a:xfrm>
          <a:prstGeom prst="rect">
            <a:avLst/>
          </a:prstGeom>
        </p:spPr>
      </p:pic>
    </p:spTree>
    <p:extLst>
      <p:ext uri="{BB962C8B-B14F-4D97-AF65-F5344CB8AC3E}">
        <p14:creationId xmlns:p14="http://schemas.microsoft.com/office/powerpoint/2010/main" val="1383584348"/>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603743" y="1250302"/>
            <a:ext cx="2588258" cy="5607698"/>
          </a:xfrm>
        </p:spPr>
        <p:txBody>
          <a:bodyPr/>
          <a:lstStyle/>
          <a:p>
            <a:r>
              <a:rPr lang="en-US" altLang="zh-CN" dirty="0"/>
              <a:t>TIPS:</a:t>
            </a:r>
          </a:p>
          <a:p>
            <a:r>
              <a:rPr lang="zh-CN" altLang="en-US" dirty="0"/>
              <a:t>访问的存的方式</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70BFA316-1FFB-47F7-A8C7-E50261C7A161}"/>
              </a:ext>
            </a:extLst>
          </p:cNvPr>
          <p:cNvPicPr>
            <a:picLocks noChangeAspect="1"/>
          </p:cNvPicPr>
          <p:nvPr/>
        </p:nvPicPr>
        <p:blipFill>
          <a:blip r:embed="rId2"/>
          <a:stretch>
            <a:fillRect/>
          </a:stretch>
        </p:blipFill>
        <p:spPr>
          <a:xfrm>
            <a:off x="0" y="0"/>
            <a:ext cx="9603742" cy="6858000"/>
          </a:xfrm>
          <a:prstGeom prst="rect">
            <a:avLst/>
          </a:prstGeom>
        </p:spPr>
      </p:pic>
    </p:spTree>
    <p:extLst>
      <p:ext uri="{BB962C8B-B14F-4D97-AF65-F5344CB8AC3E}">
        <p14:creationId xmlns:p14="http://schemas.microsoft.com/office/powerpoint/2010/main" val="3608636888"/>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25001" y="1250302"/>
            <a:ext cx="2666999" cy="5607698"/>
          </a:xfrm>
        </p:spPr>
        <p:txBody>
          <a:bodyPr/>
          <a:lstStyle/>
          <a:p>
            <a:r>
              <a:rPr lang="en-US" altLang="zh-CN" dirty="0"/>
              <a:t>TIPS:</a:t>
            </a:r>
          </a:p>
          <a:p>
            <a:r>
              <a:rPr lang="zh-CN" altLang="en-US" dirty="0"/>
              <a:t>指令的寻址方式</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5C445706-D73F-4451-A388-C746473CF6FD}"/>
              </a:ext>
            </a:extLst>
          </p:cNvPr>
          <p:cNvPicPr>
            <a:picLocks noChangeAspect="1"/>
          </p:cNvPicPr>
          <p:nvPr/>
        </p:nvPicPr>
        <p:blipFill>
          <a:blip r:embed="rId2"/>
          <a:stretch>
            <a:fillRect/>
          </a:stretch>
        </p:blipFill>
        <p:spPr>
          <a:xfrm>
            <a:off x="0" y="0"/>
            <a:ext cx="9525001" cy="6858000"/>
          </a:xfrm>
          <a:prstGeom prst="rect">
            <a:avLst/>
          </a:prstGeom>
        </p:spPr>
      </p:pic>
    </p:spTree>
    <p:extLst>
      <p:ext uri="{BB962C8B-B14F-4D97-AF65-F5344CB8AC3E}">
        <p14:creationId xmlns:p14="http://schemas.microsoft.com/office/powerpoint/2010/main" val="41327460"/>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50401" y="1250302"/>
            <a:ext cx="2641600" cy="5607698"/>
          </a:xfrm>
        </p:spPr>
        <p:txBody>
          <a:bodyPr/>
          <a:lstStyle/>
          <a:p>
            <a:r>
              <a:rPr lang="zh-CN" altLang="en-US" dirty="0"/>
              <a:t>重点</a:t>
            </a:r>
            <a:endParaRPr lang="en-US" altLang="zh-CN" dirty="0"/>
          </a:p>
          <a:p>
            <a:r>
              <a:rPr lang="zh-CN" altLang="en-US" dirty="0"/>
              <a:t>有效地址</a:t>
            </a:r>
            <a:r>
              <a:rPr lang="en-US" altLang="zh-CN" dirty="0"/>
              <a:t>&amp;</a:t>
            </a:r>
            <a:r>
              <a:rPr lang="zh-CN" altLang="en-US" dirty="0"/>
              <a:t>形式地址</a:t>
            </a:r>
            <a:r>
              <a:rPr lang="en-US" altLang="zh-CN" dirty="0"/>
              <a:t>;</a:t>
            </a:r>
          </a:p>
          <a:p>
            <a:r>
              <a:rPr lang="zh-CN" altLang="en-US" dirty="0"/>
              <a:t>真实地址是有效地址</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62CA6F50-7CE5-496F-A83C-F13844CE20D5}"/>
              </a:ext>
            </a:extLst>
          </p:cNvPr>
          <p:cNvPicPr>
            <a:picLocks noChangeAspect="1"/>
          </p:cNvPicPr>
          <p:nvPr/>
        </p:nvPicPr>
        <p:blipFill>
          <a:blip r:embed="rId2"/>
          <a:stretch>
            <a:fillRect/>
          </a:stretch>
        </p:blipFill>
        <p:spPr>
          <a:xfrm>
            <a:off x="0" y="0"/>
            <a:ext cx="9550400" cy="6858000"/>
          </a:xfrm>
          <a:prstGeom prst="rect">
            <a:avLst/>
          </a:prstGeom>
        </p:spPr>
      </p:pic>
    </p:spTree>
    <p:extLst>
      <p:ext uri="{BB962C8B-B14F-4D97-AF65-F5344CB8AC3E}">
        <p14:creationId xmlns:p14="http://schemas.microsoft.com/office/powerpoint/2010/main" val="4140930241"/>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74481" y="1250302"/>
            <a:ext cx="2617520" cy="5607698"/>
          </a:xfrm>
        </p:spPr>
        <p:txBody>
          <a:bodyPr/>
          <a:lstStyle/>
          <a:p>
            <a:r>
              <a:rPr lang="en-US" altLang="zh-CN" dirty="0"/>
              <a:t>TIPS</a:t>
            </a:r>
            <a:r>
              <a:rPr lang="zh-CN" altLang="en-US" dirty="0"/>
              <a:t>：</a:t>
            </a:r>
            <a:endParaRPr lang="en-US" altLang="zh-CN" dirty="0"/>
          </a:p>
          <a:p>
            <a:r>
              <a:rPr lang="zh-CN" altLang="en-US" dirty="0"/>
              <a:t>很多零碎的知识点，要想真正记住，需要自己总结归纳。比如，手写</a:t>
            </a:r>
            <a:r>
              <a:rPr lang="zh-CN" altLang="en-US" b="1" dirty="0"/>
              <a:t>思维导图</a:t>
            </a:r>
            <a:r>
              <a:rPr lang="zh-CN" altLang="en-US" dirty="0"/>
              <a:t>之类的加深自己的记忆。</a:t>
            </a:r>
            <a:endParaRPr lang="en-US" altLang="zh-CN" dirty="0"/>
          </a:p>
          <a:p>
            <a:r>
              <a:rPr lang="zh-CN" altLang="en-US" dirty="0"/>
              <a:t>每年考试必考，应该是作为一个大题的一个选项。</a:t>
            </a:r>
            <a:r>
              <a:rPr lang="en-US" altLang="zh-CN" dirty="0"/>
              <a:t>(2-3</a:t>
            </a:r>
            <a:r>
              <a:rPr lang="zh-CN" altLang="en-US" dirty="0"/>
              <a:t>分，送分题</a:t>
            </a:r>
            <a:r>
              <a:rPr lang="en-US" altLang="zh-CN" dirty="0"/>
              <a:t>)</a:t>
            </a:r>
          </a:p>
          <a:p>
            <a:endParaRPr lang="en-US" altLang="zh-CN"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A60CE4C9-1B9C-4963-95C1-E8E0630DF7BF}"/>
              </a:ext>
            </a:extLst>
          </p:cNvPr>
          <p:cNvPicPr>
            <a:picLocks noChangeAspect="1"/>
          </p:cNvPicPr>
          <p:nvPr/>
        </p:nvPicPr>
        <p:blipFill>
          <a:blip r:embed="rId2"/>
          <a:stretch>
            <a:fillRect/>
          </a:stretch>
        </p:blipFill>
        <p:spPr>
          <a:xfrm>
            <a:off x="0" y="0"/>
            <a:ext cx="9574480" cy="6858000"/>
          </a:xfrm>
          <a:prstGeom prst="rect">
            <a:avLst/>
          </a:prstGeom>
        </p:spPr>
      </p:pic>
    </p:spTree>
    <p:extLst>
      <p:ext uri="{BB962C8B-B14F-4D97-AF65-F5344CB8AC3E}">
        <p14:creationId xmlns:p14="http://schemas.microsoft.com/office/powerpoint/2010/main" val="3452454997"/>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94821" y="1250302"/>
            <a:ext cx="2597180" cy="5607698"/>
          </a:xfrm>
        </p:spPr>
        <p:txBody>
          <a:bodyPr/>
          <a:lstStyle/>
          <a:p>
            <a:r>
              <a:rPr lang="en-US" altLang="zh-CN" dirty="0"/>
              <a:t>TIPS:</a:t>
            </a:r>
          </a:p>
          <a:p>
            <a:r>
              <a:rPr lang="zh-CN" altLang="en-US" dirty="0"/>
              <a:t>形式地址上的</a:t>
            </a:r>
            <a:r>
              <a:rPr lang="en-US" altLang="zh-CN" dirty="0"/>
              <a:t>A</a:t>
            </a:r>
            <a:r>
              <a:rPr lang="zh-CN" altLang="en-US" dirty="0"/>
              <a:t>保存着真正的操作数，不用去主存中去找是何种操作数了加快了寻址的速度，但是因为在一条指令中，不便于修改所以，一般立即寻址适用于常数和初始值的设定。</a:t>
            </a:r>
            <a:endParaRPr lang="en-US" altLang="zh-CN" dirty="0"/>
          </a:p>
          <a:p>
            <a:endParaRPr lang="en-US" altLang="zh-CN" dirty="0"/>
          </a:p>
          <a:p>
            <a:endParaRPr lang="en-US" altLang="zh-CN" dirty="0"/>
          </a:p>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C9C569C3-08CA-4AEC-9BE9-906C8FAA694C}"/>
              </a:ext>
            </a:extLst>
          </p:cNvPr>
          <p:cNvPicPr>
            <a:picLocks noChangeAspect="1"/>
          </p:cNvPicPr>
          <p:nvPr/>
        </p:nvPicPr>
        <p:blipFill>
          <a:blip r:embed="rId2"/>
          <a:stretch>
            <a:fillRect/>
          </a:stretch>
        </p:blipFill>
        <p:spPr>
          <a:xfrm>
            <a:off x="0" y="0"/>
            <a:ext cx="9594820" cy="6858000"/>
          </a:xfrm>
          <a:prstGeom prst="rect">
            <a:avLst/>
          </a:prstGeom>
        </p:spPr>
      </p:pic>
    </p:spTree>
    <p:extLst>
      <p:ext uri="{BB962C8B-B14F-4D97-AF65-F5344CB8AC3E}">
        <p14:creationId xmlns:p14="http://schemas.microsoft.com/office/powerpoint/2010/main" val="3042831975"/>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7" name="图片 6">
            <a:extLst>
              <a:ext uri="{FF2B5EF4-FFF2-40B4-BE49-F238E27FC236}">
                <a16:creationId xmlns:a16="http://schemas.microsoft.com/office/drawing/2014/main" id="{1B258C4C-4278-4E6A-9721-F3E0CAC9B570}"/>
              </a:ext>
            </a:extLst>
          </p:cNvPr>
          <p:cNvPicPr>
            <a:picLocks noChangeAspect="1"/>
          </p:cNvPicPr>
          <p:nvPr/>
        </p:nvPicPr>
        <p:blipFill>
          <a:blip r:embed="rId2"/>
          <a:stretch>
            <a:fillRect/>
          </a:stretch>
        </p:blipFill>
        <p:spPr>
          <a:xfrm>
            <a:off x="-13910" y="0"/>
            <a:ext cx="9758299" cy="6858000"/>
          </a:xfrm>
          <a:prstGeom prst="rect">
            <a:avLst/>
          </a:prstGeom>
        </p:spPr>
      </p:pic>
    </p:spTree>
    <p:extLst>
      <p:ext uri="{BB962C8B-B14F-4D97-AF65-F5344CB8AC3E}">
        <p14:creationId xmlns:p14="http://schemas.microsoft.com/office/powerpoint/2010/main" val="2879961485"/>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12301" y="1250302"/>
            <a:ext cx="2679700" cy="5607698"/>
          </a:xfrm>
        </p:spPr>
        <p:txBody>
          <a:bodyPr>
            <a:normAutofit lnSpcReduction="10000"/>
          </a:bodyPr>
          <a:lstStyle/>
          <a:p>
            <a:r>
              <a:rPr lang="en-US" altLang="zh-CN" dirty="0"/>
              <a:t>TIPS:</a:t>
            </a:r>
          </a:p>
          <a:p>
            <a:pPr marL="457200" indent="-457200">
              <a:buAutoNum type="alphaUcParenBoth"/>
            </a:pPr>
            <a:r>
              <a:rPr lang="zh-CN" altLang="en-US" dirty="0"/>
              <a:t>解释</a:t>
            </a:r>
            <a:r>
              <a:rPr lang="en-US" altLang="zh-CN" dirty="0"/>
              <a:t>:</a:t>
            </a:r>
            <a:r>
              <a:rPr lang="zh-CN" altLang="en-US" dirty="0"/>
              <a:t>从内存地址</a:t>
            </a:r>
            <a:r>
              <a:rPr lang="en-US" altLang="zh-CN" dirty="0"/>
              <a:t>A</a:t>
            </a:r>
            <a:r>
              <a:rPr lang="zh-CN" altLang="en-US" dirty="0"/>
              <a:t>取出的值。</a:t>
            </a:r>
            <a:endParaRPr lang="en-US" altLang="zh-CN" dirty="0"/>
          </a:p>
          <a:p>
            <a:r>
              <a:rPr lang="en-US" altLang="zh-CN" dirty="0"/>
              <a:t>EA = A </a:t>
            </a:r>
            <a:r>
              <a:rPr lang="zh-CN" altLang="en-US" dirty="0"/>
              <a:t>此时有效地址等于形式地址</a:t>
            </a:r>
            <a:endParaRPr lang="en-US" altLang="zh-CN" dirty="0"/>
          </a:p>
          <a:p>
            <a:r>
              <a:rPr lang="en-US" altLang="zh-CN" dirty="0"/>
              <a:t>E effective </a:t>
            </a:r>
            <a:r>
              <a:rPr lang="zh-CN" altLang="en-US" dirty="0"/>
              <a:t>有效的</a:t>
            </a:r>
            <a:endParaRPr lang="en-US" altLang="zh-CN" dirty="0"/>
          </a:p>
          <a:p>
            <a:endParaRPr lang="en-US" altLang="zh-CN" dirty="0"/>
          </a:p>
          <a:p>
            <a:r>
              <a:rPr lang="zh-CN" altLang="en-US" dirty="0"/>
              <a:t>得到指令后访问主存一次即可</a:t>
            </a:r>
            <a:endParaRPr lang="en-US" altLang="zh-CN" dirty="0"/>
          </a:p>
          <a:p>
            <a:endParaRPr lang="en-US" altLang="zh-CN" dirty="0"/>
          </a:p>
          <a:p>
            <a:r>
              <a:rPr lang="zh-CN" altLang="en-US" dirty="0"/>
              <a:t>因为地址在一条指令中，所以缺点是访问主存的空间减小了</a:t>
            </a:r>
            <a:endParaRPr lang="en-US" altLang="zh-CN"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3C519284-2F18-4170-9B12-4C97F9031D3C}"/>
              </a:ext>
            </a:extLst>
          </p:cNvPr>
          <p:cNvPicPr>
            <a:picLocks noChangeAspect="1"/>
          </p:cNvPicPr>
          <p:nvPr/>
        </p:nvPicPr>
        <p:blipFill>
          <a:blip r:embed="rId2"/>
          <a:stretch>
            <a:fillRect/>
          </a:stretch>
        </p:blipFill>
        <p:spPr>
          <a:xfrm>
            <a:off x="0" y="0"/>
            <a:ext cx="9512300" cy="6858000"/>
          </a:xfrm>
          <a:prstGeom prst="rect">
            <a:avLst/>
          </a:prstGeom>
        </p:spPr>
      </p:pic>
    </p:spTree>
    <p:extLst>
      <p:ext uri="{BB962C8B-B14F-4D97-AF65-F5344CB8AC3E}">
        <p14:creationId xmlns:p14="http://schemas.microsoft.com/office/powerpoint/2010/main" val="2628030566"/>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499601" y="1250302"/>
            <a:ext cx="2692400" cy="5607698"/>
          </a:xfrm>
        </p:spPr>
        <p:txBody>
          <a:bodyPr>
            <a:normAutofit fontScale="92500" lnSpcReduction="20000"/>
          </a:bodyPr>
          <a:lstStyle/>
          <a:p>
            <a:r>
              <a:rPr lang="en-US" altLang="zh-CN" dirty="0"/>
              <a:t>TIPS:</a:t>
            </a:r>
          </a:p>
          <a:p>
            <a:r>
              <a:rPr lang="zh-CN" altLang="en-US" dirty="0"/>
              <a:t>间接寻址比直接寻址，多了一个步骤</a:t>
            </a:r>
            <a:endParaRPr lang="en-US" altLang="zh-CN" dirty="0"/>
          </a:p>
          <a:p>
            <a:r>
              <a:rPr lang="en-US" altLang="zh-CN" dirty="0"/>
              <a:t>A</a:t>
            </a:r>
            <a:r>
              <a:rPr lang="zh-CN" altLang="en-US" dirty="0"/>
              <a:t>存储的是有效地址在主存中的地址，</a:t>
            </a:r>
            <a:endParaRPr lang="en-US" altLang="zh-CN" dirty="0"/>
          </a:p>
          <a:p>
            <a:pPr marL="457200" indent="-457200">
              <a:buAutoNum type="arabicPeriod"/>
            </a:pPr>
            <a:r>
              <a:rPr lang="zh-CN" altLang="en-US" dirty="0"/>
              <a:t>找到有效地址的地址</a:t>
            </a:r>
            <a:endParaRPr lang="en-US" altLang="zh-CN" dirty="0"/>
          </a:p>
          <a:p>
            <a:pPr marL="457200" indent="-457200">
              <a:buAutoNum type="arabicPeriod"/>
            </a:pPr>
            <a:r>
              <a:rPr lang="zh-CN" altLang="en-US" dirty="0"/>
              <a:t>从有效地址独处操作数</a:t>
            </a:r>
            <a:endParaRPr lang="en-US" altLang="zh-CN" dirty="0"/>
          </a:p>
          <a:p>
            <a:endParaRPr lang="en-US" altLang="zh-CN" dirty="0"/>
          </a:p>
          <a:p>
            <a:r>
              <a:rPr lang="zh-CN" altLang="en-US" dirty="0"/>
              <a:t>得到指令后要访问主存两次。</a:t>
            </a:r>
            <a:endParaRPr lang="en-US" altLang="zh-CN" dirty="0"/>
          </a:p>
          <a:p>
            <a:r>
              <a:rPr lang="zh-CN" altLang="en-US" dirty="0"/>
              <a:t>优点：可以访问主存的空间增大，相当于指针</a:t>
            </a:r>
            <a:endParaRPr lang="en-US" altLang="zh-CN" dirty="0"/>
          </a:p>
          <a:p>
            <a:r>
              <a:rPr lang="zh-CN" altLang="en-US" dirty="0"/>
              <a:t>缺点：</a:t>
            </a:r>
            <a:endParaRPr lang="en-US" altLang="zh-CN" dirty="0"/>
          </a:p>
          <a:p>
            <a:r>
              <a:rPr lang="zh-CN" altLang="en-US" dirty="0"/>
              <a:t>访问主存的时间增长</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786CF24F-6E23-47A3-8B1E-66093ED4EE85}"/>
              </a:ext>
            </a:extLst>
          </p:cNvPr>
          <p:cNvPicPr>
            <a:picLocks noChangeAspect="1"/>
          </p:cNvPicPr>
          <p:nvPr/>
        </p:nvPicPr>
        <p:blipFill>
          <a:blip r:embed="rId2"/>
          <a:stretch>
            <a:fillRect/>
          </a:stretch>
        </p:blipFill>
        <p:spPr>
          <a:xfrm>
            <a:off x="0" y="0"/>
            <a:ext cx="9499600" cy="6858000"/>
          </a:xfrm>
          <a:prstGeom prst="rect">
            <a:avLst/>
          </a:prstGeom>
        </p:spPr>
      </p:pic>
    </p:spTree>
    <p:extLst>
      <p:ext uri="{BB962C8B-B14F-4D97-AF65-F5344CB8AC3E}">
        <p14:creationId xmlns:p14="http://schemas.microsoft.com/office/powerpoint/2010/main" val="312085079"/>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25001" y="1250302"/>
            <a:ext cx="2666999" cy="5607698"/>
          </a:xfrm>
        </p:spPr>
        <p:txBody>
          <a:bodyPr/>
          <a:lstStyle/>
          <a:p>
            <a:r>
              <a:rPr lang="en-US" altLang="zh-CN" dirty="0"/>
              <a:t>TIPS</a:t>
            </a:r>
            <a:r>
              <a:rPr lang="zh-CN" altLang="en-US" dirty="0"/>
              <a:t>：</a:t>
            </a:r>
            <a:endParaRPr lang="en-US" altLang="zh-CN" dirty="0"/>
          </a:p>
          <a:p>
            <a:r>
              <a:rPr lang="zh-CN" altLang="en-US" dirty="0"/>
              <a:t>两种寻址方式的对比</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A95006C8-2F95-40FA-A066-A617EE601E56}"/>
              </a:ext>
            </a:extLst>
          </p:cNvPr>
          <p:cNvPicPr>
            <a:picLocks noChangeAspect="1"/>
          </p:cNvPicPr>
          <p:nvPr/>
        </p:nvPicPr>
        <p:blipFill>
          <a:blip r:embed="rId2"/>
          <a:stretch>
            <a:fillRect/>
          </a:stretch>
        </p:blipFill>
        <p:spPr>
          <a:xfrm>
            <a:off x="0" y="0"/>
            <a:ext cx="9525001" cy="6858000"/>
          </a:xfrm>
          <a:prstGeom prst="rect">
            <a:avLst/>
          </a:prstGeom>
        </p:spPr>
      </p:pic>
    </p:spTree>
    <p:extLst>
      <p:ext uri="{BB962C8B-B14F-4D97-AF65-F5344CB8AC3E}">
        <p14:creationId xmlns:p14="http://schemas.microsoft.com/office/powerpoint/2010/main" val="289813179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63101" y="1250302"/>
            <a:ext cx="2628899" cy="5607698"/>
          </a:xfrm>
        </p:spPr>
        <p:txBody>
          <a:bodyPr/>
          <a:lstStyle/>
          <a:p>
            <a:r>
              <a:rPr lang="zh-CN" altLang="en-US" dirty="0"/>
              <a:t>其中形式地址存放的是相当于寄存器地址</a:t>
            </a:r>
            <a:endParaRPr lang="en-US" altLang="zh-CN" dirty="0"/>
          </a:p>
          <a:p>
            <a:r>
              <a:rPr lang="zh-CN" altLang="en-US" dirty="0"/>
              <a:t>如果对比记忆的话就是</a:t>
            </a:r>
            <a:r>
              <a:rPr lang="en-US" altLang="zh-CN" dirty="0"/>
              <a:t>______</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直接寻址</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924CB446-51E4-4A33-931A-E6C99A5BC5E3}"/>
              </a:ext>
            </a:extLst>
          </p:cNvPr>
          <p:cNvPicPr>
            <a:picLocks noChangeAspect="1"/>
          </p:cNvPicPr>
          <p:nvPr/>
        </p:nvPicPr>
        <p:blipFill>
          <a:blip r:embed="rId2"/>
          <a:stretch>
            <a:fillRect/>
          </a:stretch>
        </p:blipFill>
        <p:spPr>
          <a:xfrm>
            <a:off x="0" y="0"/>
            <a:ext cx="9563101" cy="6858000"/>
          </a:xfrm>
          <a:prstGeom prst="rect">
            <a:avLst/>
          </a:prstGeom>
        </p:spPr>
      </p:pic>
    </p:spTree>
    <p:extLst>
      <p:ext uri="{BB962C8B-B14F-4D97-AF65-F5344CB8AC3E}">
        <p14:creationId xmlns:p14="http://schemas.microsoft.com/office/powerpoint/2010/main" val="242195882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12301" y="1250302"/>
            <a:ext cx="2679700" cy="5607698"/>
          </a:xfrm>
        </p:spPr>
        <p:txBody>
          <a:bodyPr/>
          <a:lstStyle/>
          <a:p>
            <a:r>
              <a:rPr lang="en-US" altLang="zh-CN" dirty="0"/>
              <a:t>TIPS</a:t>
            </a:r>
            <a:r>
              <a:rPr lang="zh-CN" altLang="en-US" dirty="0"/>
              <a:t>：</a:t>
            </a:r>
            <a:endParaRPr lang="en-US" altLang="zh-CN" dirty="0"/>
          </a:p>
          <a:p>
            <a:r>
              <a:rPr lang="zh-CN" altLang="en-US" dirty="0"/>
              <a:t>对比记忆的话类似于</a:t>
            </a:r>
            <a:r>
              <a:rPr lang="en-US" altLang="zh-CN" dirty="0"/>
              <a:t>_________</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间接寻址</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55E9BBE7-D506-455C-9CA1-CBD3396EED6E}"/>
              </a:ext>
            </a:extLst>
          </p:cNvPr>
          <p:cNvPicPr>
            <a:picLocks noChangeAspect="1"/>
          </p:cNvPicPr>
          <p:nvPr/>
        </p:nvPicPr>
        <p:blipFill>
          <a:blip r:embed="rId2"/>
          <a:stretch>
            <a:fillRect/>
          </a:stretch>
        </p:blipFill>
        <p:spPr>
          <a:xfrm>
            <a:off x="0" y="0"/>
            <a:ext cx="9512300" cy="6858000"/>
          </a:xfrm>
          <a:prstGeom prst="rect">
            <a:avLst/>
          </a:prstGeom>
        </p:spPr>
      </p:pic>
    </p:spTree>
    <p:extLst>
      <p:ext uri="{BB962C8B-B14F-4D97-AF65-F5344CB8AC3E}">
        <p14:creationId xmlns:p14="http://schemas.microsoft.com/office/powerpoint/2010/main" val="114071439"/>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94073" y="1250302"/>
            <a:ext cx="2597928" cy="5607698"/>
          </a:xfrm>
        </p:spPr>
        <p:txBody>
          <a:bodyPr/>
          <a:lstStyle/>
          <a:p>
            <a:r>
              <a:rPr lang="zh-CN" altLang="en-US" dirty="0"/>
              <a:t>加深理解</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2B378A43-F18A-4688-8A74-AFEBC1D56299}"/>
              </a:ext>
            </a:extLst>
          </p:cNvPr>
          <p:cNvPicPr>
            <a:picLocks noChangeAspect="1"/>
          </p:cNvPicPr>
          <p:nvPr/>
        </p:nvPicPr>
        <p:blipFill>
          <a:blip r:embed="rId2"/>
          <a:stretch>
            <a:fillRect/>
          </a:stretch>
        </p:blipFill>
        <p:spPr>
          <a:xfrm>
            <a:off x="-70628" y="0"/>
            <a:ext cx="9664700" cy="6858000"/>
          </a:xfrm>
          <a:prstGeom prst="rect">
            <a:avLst/>
          </a:prstGeom>
        </p:spPr>
      </p:pic>
    </p:spTree>
    <p:extLst>
      <p:ext uri="{BB962C8B-B14F-4D97-AF65-F5344CB8AC3E}">
        <p14:creationId xmlns:p14="http://schemas.microsoft.com/office/powerpoint/2010/main" val="3207165579"/>
      </p:ext>
    </p:extLst>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25001" y="1250302"/>
            <a:ext cx="2666999" cy="5607698"/>
          </a:xfrm>
        </p:spPr>
        <p:txBody>
          <a:bodyPr/>
          <a:lstStyle/>
          <a:p>
            <a:r>
              <a:rPr lang="en-US" altLang="zh-CN" dirty="0"/>
              <a:t>EA = (Ri) + A</a:t>
            </a:r>
          </a:p>
          <a:p>
            <a:r>
              <a:rPr lang="en-US" altLang="zh-CN" dirty="0"/>
              <a:t>(Ri):</a:t>
            </a:r>
          </a:p>
          <a:p>
            <a:r>
              <a:rPr lang="zh-CN" altLang="en-US" dirty="0"/>
              <a:t>从寄存器中访问得到的值</a:t>
            </a:r>
            <a:endParaRPr lang="en-US" altLang="zh-CN" dirty="0"/>
          </a:p>
          <a:p>
            <a:endParaRPr lang="en-US" altLang="zh-CN" dirty="0"/>
          </a:p>
          <a:p>
            <a:r>
              <a:rPr lang="zh-CN" altLang="en-US" dirty="0"/>
              <a:t>主要用于</a:t>
            </a:r>
            <a:r>
              <a:rPr lang="en-US" altLang="zh-CN" dirty="0"/>
              <a:t>A</a:t>
            </a:r>
            <a:r>
              <a:rPr lang="zh-CN" altLang="en-US" dirty="0"/>
              <a:t>固定但是</a:t>
            </a:r>
            <a:r>
              <a:rPr lang="en-US" altLang="zh-CN" dirty="0"/>
              <a:t>RI</a:t>
            </a:r>
            <a:r>
              <a:rPr lang="zh-CN" altLang="en-US" dirty="0"/>
              <a:t>寄存器中的值一直在变化，主要用于字符串处理和数组处理，人为可更改</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FDFC07F0-A3B8-4A5A-9AB2-920A2F235502}"/>
              </a:ext>
            </a:extLst>
          </p:cNvPr>
          <p:cNvPicPr>
            <a:picLocks noChangeAspect="1"/>
          </p:cNvPicPr>
          <p:nvPr/>
        </p:nvPicPr>
        <p:blipFill>
          <a:blip r:embed="rId2"/>
          <a:stretch>
            <a:fillRect/>
          </a:stretch>
        </p:blipFill>
        <p:spPr>
          <a:xfrm>
            <a:off x="0" y="0"/>
            <a:ext cx="9525001" cy="6858000"/>
          </a:xfrm>
          <a:prstGeom prst="rect">
            <a:avLst/>
          </a:prstGeom>
        </p:spPr>
      </p:pic>
    </p:spTree>
    <p:extLst>
      <p:ext uri="{BB962C8B-B14F-4D97-AF65-F5344CB8AC3E}">
        <p14:creationId xmlns:p14="http://schemas.microsoft.com/office/powerpoint/2010/main" val="976043688"/>
      </p:ext>
    </p:extLst>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75801" y="1250302"/>
            <a:ext cx="2616200" cy="5607698"/>
          </a:xfrm>
        </p:spPr>
        <p:txBody>
          <a:bodyPr>
            <a:normAutofit fontScale="85000" lnSpcReduction="10000"/>
          </a:bodyPr>
          <a:lstStyle/>
          <a:p>
            <a:r>
              <a:rPr lang="en-US" altLang="zh-CN" dirty="0"/>
              <a:t>TIPS</a:t>
            </a:r>
            <a:r>
              <a:rPr lang="zh-CN" altLang="en-US" dirty="0"/>
              <a:t>：</a:t>
            </a:r>
            <a:endParaRPr lang="en-US" altLang="zh-CN" dirty="0"/>
          </a:p>
          <a:p>
            <a:r>
              <a:rPr lang="en-US" altLang="zh-CN" dirty="0"/>
              <a:t>EA = (</a:t>
            </a:r>
            <a:r>
              <a:rPr lang="en-US" altLang="zh-CN" dirty="0" err="1"/>
              <a:t>Rb</a:t>
            </a:r>
            <a:r>
              <a:rPr lang="en-US" altLang="zh-CN" dirty="0"/>
              <a:t>) + A</a:t>
            </a:r>
          </a:p>
          <a:p>
            <a:r>
              <a:rPr lang="zh-CN" altLang="en-US" dirty="0"/>
              <a:t>特点有一个专门的基址寄存器</a:t>
            </a:r>
            <a:endParaRPr lang="en-US" altLang="zh-CN" dirty="0"/>
          </a:p>
          <a:p>
            <a:endParaRPr lang="en-US" altLang="zh-CN" dirty="0"/>
          </a:p>
          <a:p>
            <a:r>
              <a:rPr lang="zh-CN" altLang="en-US" dirty="0"/>
              <a:t>主要用于多用户多道程序系统，</a:t>
            </a:r>
            <a:r>
              <a:rPr lang="zh-CN" altLang="en-US" b="1" dirty="0"/>
              <a:t>人为不可更改</a:t>
            </a:r>
            <a:r>
              <a:rPr lang="zh-CN" altLang="en-US" dirty="0"/>
              <a:t>。操作系统来管理。每个程序分配一个基地址，然后以基地址为基准自动转换为逻辑地址到物理地址。</a:t>
            </a:r>
            <a:endParaRPr lang="en-US" altLang="zh-CN" dirty="0"/>
          </a:p>
          <a:p>
            <a:r>
              <a:rPr lang="en-US" altLang="zh-CN" dirty="0"/>
              <a:t>TIPS:</a:t>
            </a:r>
          </a:p>
          <a:p>
            <a:r>
              <a:rPr lang="zh-CN" altLang="en-US" dirty="0"/>
              <a:t>每一个</a:t>
            </a:r>
            <a:r>
              <a:rPr lang="en-US" altLang="zh-CN" dirty="0"/>
              <a:t>main</a:t>
            </a:r>
            <a:r>
              <a:rPr lang="zh-CN" altLang="en-US" dirty="0"/>
              <a:t>的</a:t>
            </a:r>
            <a:r>
              <a:rPr lang="en-US" altLang="zh-CN" dirty="0"/>
              <a:t>C++</a:t>
            </a:r>
            <a:r>
              <a:rPr lang="zh-CN" altLang="en-US" dirty="0"/>
              <a:t>程序的基地址都是以</a:t>
            </a:r>
            <a:r>
              <a:rPr lang="en-US" altLang="zh-CN" dirty="0"/>
              <a:t>0</a:t>
            </a:r>
            <a:r>
              <a:rPr lang="zh-CN" altLang="en-US" dirty="0"/>
              <a:t>地址开头，然后只要加上正确的基地址就可以找到对应的物理地址</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9BB96E62-95DC-4905-8553-C18EC6ED52C6}"/>
              </a:ext>
            </a:extLst>
          </p:cNvPr>
          <p:cNvPicPr>
            <a:picLocks noChangeAspect="1"/>
          </p:cNvPicPr>
          <p:nvPr/>
        </p:nvPicPr>
        <p:blipFill>
          <a:blip r:embed="rId2"/>
          <a:stretch>
            <a:fillRect/>
          </a:stretch>
        </p:blipFill>
        <p:spPr>
          <a:xfrm>
            <a:off x="0" y="0"/>
            <a:ext cx="9575800" cy="6858000"/>
          </a:xfrm>
          <a:prstGeom prst="rect">
            <a:avLst/>
          </a:prstGeom>
        </p:spPr>
      </p:pic>
    </p:spTree>
    <p:extLst>
      <p:ext uri="{BB962C8B-B14F-4D97-AF65-F5344CB8AC3E}">
        <p14:creationId xmlns:p14="http://schemas.microsoft.com/office/powerpoint/2010/main" val="2235469391"/>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75801" y="1250302"/>
            <a:ext cx="2616200"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68AED5C0-2DFA-4993-88AD-D430E1759F05}"/>
              </a:ext>
            </a:extLst>
          </p:cNvPr>
          <p:cNvPicPr>
            <a:picLocks noChangeAspect="1"/>
          </p:cNvPicPr>
          <p:nvPr/>
        </p:nvPicPr>
        <p:blipFill>
          <a:blip r:embed="rId2"/>
          <a:stretch>
            <a:fillRect/>
          </a:stretch>
        </p:blipFill>
        <p:spPr>
          <a:xfrm>
            <a:off x="0" y="0"/>
            <a:ext cx="9575800" cy="6858000"/>
          </a:xfrm>
          <a:prstGeom prst="rect">
            <a:avLst/>
          </a:prstGeom>
        </p:spPr>
      </p:pic>
    </p:spTree>
    <p:extLst>
      <p:ext uri="{BB962C8B-B14F-4D97-AF65-F5344CB8AC3E}">
        <p14:creationId xmlns:p14="http://schemas.microsoft.com/office/powerpoint/2010/main" val="395837093"/>
      </p:ext>
    </p:extLst>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63101" y="1250302"/>
            <a:ext cx="2628899" cy="5607698"/>
          </a:xfrm>
        </p:spPr>
        <p:txBody>
          <a:bodyPr/>
          <a:lstStyle/>
          <a:p>
            <a:r>
              <a:rPr lang="en-US" altLang="zh-CN" dirty="0"/>
              <a:t>EA = (</a:t>
            </a:r>
            <a:r>
              <a:rPr lang="en-US" altLang="zh-CN" dirty="0" err="1"/>
              <a:t>Rb</a:t>
            </a:r>
            <a:r>
              <a:rPr lang="en-US" altLang="zh-CN" dirty="0"/>
              <a:t>) + (Ri) + A</a:t>
            </a:r>
          </a:p>
          <a:p>
            <a:r>
              <a:rPr lang="zh-CN" altLang="en-US" dirty="0"/>
              <a:t>既有基址寻址</a:t>
            </a:r>
            <a:endParaRPr lang="en-US" altLang="zh-CN" dirty="0"/>
          </a:p>
          <a:p>
            <a:r>
              <a:rPr lang="zh-CN" altLang="en-US" dirty="0"/>
              <a:t>也有变址寻址</a:t>
            </a:r>
            <a:endParaRPr lang="en-US" altLang="zh-CN" dirty="0"/>
          </a:p>
          <a:p>
            <a:r>
              <a:rPr lang="zh-CN" altLang="en-US" dirty="0"/>
              <a:t>合起来就是基址变址寻址</a:t>
            </a:r>
            <a:endParaRPr lang="en-US" altLang="zh-CN" dirty="0"/>
          </a:p>
          <a:p>
            <a:r>
              <a:rPr lang="en-US" altLang="zh-CN" dirty="0"/>
              <a:t> </a:t>
            </a:r>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54811D4C-DE5F-42E1-9FB7-5BA74934768D}"/>
              </a:ext>
            </a:extLst>
          </p:cNvPr>
          <p:cNvPicPr>
            <a:picLocks noChangeAspect="1"/>
          </p:cNvPicPr>
          <p:nvPr/>
        </p:nvPicPr>
        <p:blipFill>
          <a:blip r:embed="rId2"/>
          <a:stretch>
            <a:fillRect/>
          </a:stretch>
        </p:blipFill>
        <p:spPr>
          <a:xfrm>
            <a:off x="0" y="0"/>
            <a:ext cx="9563101" cy="6858000"/>
          </a:xfrm>
          <a:prstGeom prst="rect">
            <a:avLst/>
          </a:prstGeom>
        </p:spPr>
      </p:pic>
    </p:spTree>
    <p:extLst>
      <p:ext uri="{BB962C8B-B14F-4D97-AF65-F5344CB8AC3E}">
        <p14:creationId xmlns:p14="http://schemas.microsoft.com/office/powerpoint/2010/main" val="2009410094"/>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77003" y="1250302"/>
            <a:ext cx="2614997" cy="5607698"/>
          </a:xfrm>
        </p:spPr>
        <p:txBody>
          <a:bodyPr/>
          <a:lstStyle/>
          <a:p>
            <a:r>
              <a:rPr lang="en-US" altLang="zh-CN" b="1" dirty="0"/>
              <a:t>TIPS</a:t>
            </a:r>
            <a:r>
              <a:rPr lang="zh-CN" altLang="en-US" dirty="0"/>
              <a:t>：</a:t>
            </a:r>
            <a:endParaRPr lang="en-US" altLang="zh-CN" dirty="0"/>
          </a:p>
          <a:p>
            <a:r>
              <a:rPr lang="zh-CN" altLang="en-US" sz="2000" dirty="0"/>
              <a:t>一台计算机的所有指令的集合称为该计算机的指令系统</a:t>
            </a:r>
            <a:endParaRPr lang="en-US" altLang="zh-CN" sz="2000"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D48A0BA8-847A-4953-B381-2111A2E68FD5}"/>
              </a:ext>
            </a:extLst>
          </p:cNvPr>
          <p:cNvPicPr>
            <a:picLocks noChangeAspect="1"/>
          </p:cNvPicPr>
          <p:nvPr/>
        </p:nvPicPr>
        <p:blipFill>
          <a:blip r:embed="rId2"/>
          <a:stretch>
            <a:fillRect/>
          </a:stretch>
        </p:blipFill>
        <p:spPr>
          <a:xfrm>
            <a:off x="0" y="0"/>
            <a:ext cx="9577003" cy="6858000"/>
          </a:xfrm>
          <a:prstGeom prst="rect">
            <a:avLst/>
          </a:prstGeom>
        </p:spPr>
      </p:pic>
    </p:spTree>
    <p:extLst>
      <p:ext uri="{BB962C8B-B14F-4D97-AF65-F5344CB8AC3E}">
        <p14:creationId xmlns:p14="http://schemas.microsoft.com/office/powerpoint/2010/main" val="1720395361"/>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59251" y="1250302"/>
            <a:ext cx="2632750" cy="5607698"/>
          </a:xfrm>
        </p:spPr>
        <p:txBody>
          <a:bodyPr>
            <a:normAutofit fontScale="92500" lnSpcReduction="20000"/>
          </a:bodyPr>
          <a:lstStyle/>
          <a:p>
            <a:r>
              <a:rPr lang="en-US" altLang="zh-CN" dirty="0"/>
              <a:t>EA = (PC) +A</a:t>
            </a:r>
          </a:p>
          <a:p>
            <a:endParaRPr lang="en-US" altLang="zh-CN" dirty="0"/>
          </a:p>
          <a:p>
            <a:r>
              <a:rPr lang="en-US" altLang="zh-CN" dirty="0"/>
              <a:t>C</a:t>
            </a:r>
            <a:r>
              <a:rPr lang="zh-CN" altLang="en-US" dirty="0"/>
              <a:t>语言中的</a:t>
            </a:r>
            <a:r>
              <a:rPr lang="en-US" altLang="zh-CN" dirty="0" err="1"/>
              <a:t>goto</a:t>
            </a:r>
            <a:r>
              <a:rPr lang="en-US" altLang="zh-CN" dirty="0"/>
              <a:t> </a:t>
            </a:r>
            <a:r>
              <a:rPr lang="zh-CN" altLang="en-US" dirty="0"/>
              <a:t>就是相对寻址</a:t>
            </a:r>
            <a:endParaRPr lang="en-US" altLang="zh-CN" dirty="0"/>
          </a:p>
          <a:p>
            <a:endParaRPr lang="en-US" altLang="zh-CN" dirty="0"/>
          </a:p>
          <a:p>
            <a:r>
              <a:rPr lang="zh-CN" altLang="en-US" b="1" dirty="0"/>
              <a:t>重点</a:t>
            </a:r>
            <a:r>
              <a:rPr lang="en-US" altLang="zh-CN" dirty="0"/>
              <a:t>:</a:t>
            </a:r>
          </a:p>
          <a:p>
            <a:r>
              <a:rPr lang="zh-CN" altLang="en-US" dirty="0"/>
              <a:t>问：相对寻址是以当前指令地址为基准，还是以下一条指令地址为基准。</a:t>
            </a:r>
            <a:endParaRPr lang="en-US" altLang="zh-CN" dirty="0"/>
          </a:p>
          <a:p>
            <a:r>
              <a:rPr lang="zh-CN" altLang="en-US" dirty="0"/>
              <a:t>目前，绝大多数计算机在执行当前指令时，因为</a:t>
            </a:r>
            <a:r>
              <a:rPr lang="en-US" altLang="zh-CN" dirty="0"/>
              <a:t>PC</a:t>
            </a:r>
            <a:r>
              <a:rPr lang="zh-CN" altLang="en-US" dirty="0"/>
              <a:t>的内容已经增加到指向下一条指令的地址，因此在计算偏移量是，</a:t>
            </a:r>
            <a:r>
              <a:rPr lang="zh-CN" altLang="en-US" b="1" dirty="0"/>
              <a:t>要考虑以下一条指令地址为基准</a:t>
            </a:r>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8389D6F6-81E5-4852-B5F9-93799C0E4525}"/>
              </a:ext>
            </a:extLst>
          </p:cNvPr>
          <p:cNvPicPr>
            <a:picLocks noChangeAspect="1"/>
          </p:cNvPicPr>
          <p:nvPr/>
        </p:nvPicPr>
        <p:blipFill>
          <a:blip r:embed="rId2"/>
          <a:stretch>
            <a:fillRect/>
          </a:stretch>
        </p:blipFill>
        <p:spPr>
          <a:xfrm>
            <a:off x="0" y="0"/>
            <a:ext cx="9559250" cy="6858000"/>
          </a:xfrm>
          <a:prstGeom prst="rect">
            <a:avLst/>
          </a:prstGeom>
        </p:spPr>
      </p:pic>
    </p:spTree>
    <p:extLst>
      <p:ext uri="{BB962C8B-B14F-4D97-AF65-F5344CB8AC3E}">
        <p14:creationId xmlns:p14="http://schemas.microsoft.com/office/powerpoint/2010/main" val="1693292085"/>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69451" y="1250302"/>
            <a:ext cx="2622550" cy="5607698"/>
          </a:xfrm>
        </p:spPr>
        <p:txBody>
          <a:bodyPr/>
          <a:lstStyle/>
          <a:p>
            <a:r>
              <a:rPr lang="en-US" altLang="zh-CN" dirty="0"/>
              <a:t>TIPS</a:t>
            </a:r>
            <a:r>
              <a:rPr lang="zh-CN" altLang="en-US" dirty="0"/>
              <a:t>：</a:t>
            </a:r>
            <a:endParaRPr lang="en-US" altLang="zh-CN" dirty="0"/>
          </a:p>
          <a:p>
            <a:r>
              <a:rPr lang="zh-CN" altLang="en-US" dirty="0"/>
              <a:t>堆栈寻址的使用场景</a:t>
            </a:r>
            <a:endParaRPr lang="en-US" altLang="zh-CN" dirty="0"/>
          </a:p>
          <a:p>
            <a:r>
              <a:rPr lang="zh-CN" altLang="en-US" dirty="0"/>
              <a:t>堆栈指针寄存器中存储的是栈顶的地址</a:t>
            </a:r>
            <a:endParaRPr lang="en-US" altLang="zh-CN"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88D5D934-D01A-4F24-87D5-41B2A50163C9}"/>
              </a:ext>
            </a:extLst>
          </p:cNvPr>
          <p:cNvPicPr>
            <a:picLocks noChangeAspect="1"/>
          </p:cNvPicPr>
          <p:nvPr/>
        </p:nvPicPr>
        <p:blipFill>
          <a:blip r:embed="rId2"/>
          <a:stretch>
            <a:fillRect/>
          </a:stretch>
        </p:blipFill>
        <p:spPr>
          <a:xfrm>
            <a:off x="0" y="0"/>
            <a:ext cx="9569450" cy="6858000"/>
          </a:xfrm>
          <a:prstGeom prst="rect">
            <a:avLst/>
          </a:prstGeom>
        </p:spPr>
      </p:pic>
    </p:spTree>
    <p:extLst>
      <p:ext uri="{BB962C8B-B14F-4D97-AF65-F5344CB8AC3E}">
        <p14:creationId xmlns:p14="http://schemas.microsoft.com/office/powerpoint/2010/main" val="888065179"/>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610098" y="1250302"/>
            <a:ext cx="2581902" cy="5607698"/>
          </a:xfrm>
        </p:spPr>
        <p:txBody>
          <a:bodyPr/>
          <a:lstStyle/>
          <a:p>
            <a:r>
              <a:rPr lang="zh-CN" altLang="en-US" dirty="0"/>
              <a:t>压入操作：</a:t>
            </a:r>
            <a:endParaRPr lang="en-US" altLang="zh-CN" dirty="0"/>
          </a:p>
          <a:p>
            <a:r>
              <a:rPr lang="en-US" altLang="zh-CN" dirty="0"/>
              <a:t>SP</a:t>
            </a:r>
            <a:r>
              <a:rPr lang="zh-CN" altLang="en-US" dirty="0"/>
              <a:t>存储的是栈顶元素的地址。</a:t>
            </a:r>
            <a:endParaRPr lang="en-US" altLang="zh-CN" dirty="0"/>
          </a:p>
          <a:p>
            <a:r>
              <a:rPr lang="zh-CN" altLang="en-US" dirty="0"/>
              <a:t>这里的</a:t>
            </a:r>
            <a:r>
              <a:rPr lang="en-US" altLang="zh-CN" dirty="0"/>
              <a:t>(SP)</a:t>
            </a:r>
            <a:r>
              <a:rPr lang="zh-CN" altLang="en-US" dirty="0"/>
              <a:t>表示堆栈指针</a:t>
            </a:r>
            <a:r>
              <a:rPr lang="en-US" altLang="zh-CN" dirty="0"/>
              <a:t>SP</a:t>
            </a:r>
            <a:r>
              <a:rPr lang="zh-CN" altLang="en-US" dirty="0"/>
              <a:t>存储的地址</a:t>
            </a:r>
            <a:endParaRPr lang="en-US" altLang="zh-CN" dirty="0"/>
          </a:p>
          <a:p>
            <a:r>
              <a:rPr lang="en-US" altLang="zh-CN" dirty="0"/>
              <a:t>((SP))</a:t>
            </a:r>
            <a:r>
              <a:rPr lang="zh-CN" altLang="en-US" dirty="0"/>
              <a:t>存储的是</a:t>
            </a:r>
            <a:r>
              <a:rPr lang="en-US" altLang="zh-CN" dirty="0"/>
              <a:t>SP</a:t>
            </a:r>
            <a:r>
              <a:rPr lang="zh-CN" altLang="en-US" dirty="0"/>
              <a:t>所指的栈顶的内容。</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5" name="图片 4">
            <a:extLst>
              <a:ext uri="{FF2B5EF4-FFF2-40B4-BE49-F238E27FC236}">
                <a16:creationId xmlns:a16="http://schemas.microsoft.com/office/drawing/2014/main" id="{805C579A-F4AF-4236-A1E4-DD6E06C5981D}"/>
              </a:ext>
            </a:extLst>
          </p:cNvPr>
          <p:cNvPicPr>
            <a:picLocks noChangeAspect="1"/>
          </p:cNvPicPr>
          <p:nvPr/>
        </p:nvPicPr>
        <p:blipFill>
          <a:blip r:embed="rId2"/>
          <a:stretch>
            <a:fillRect/>
          </a:stretch>
        </p:blipFill>
        <p:spPr>
          <a:xfrm>
            <a:off x="0" y="0"/>
            <a:ext cx="9610098" cy="6858000"/>
          </a:xfrm>
          <a:prstGeom prst="rect">
            <a:avLst/>
          </a:prstGeom>
        </p:spPr>
      </p:pic>
    </p:spTree>
    <p:extLst>
      <p:ext uri="{BB962C8B-B14F-4D97-AF65-F5344CB8AC3E}">
        <p14:creationId xmlns:p14="http://schemas.microsoft.com/office/powerpoint/2010/main" val="3138517423"/>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610099" y="1250302"/>
            <a:ext cx="2581902" cy="5607698"/>
          </a:xfrm>
        </p:spPr>
        <p:txBody>
          <a:bodyPr/>
          <a:lstStyle/>
          <a:p>
            <a:r>
              <a:rPr lang="zh-CN" altLang="en-US" dirty="0"/>
              <a:t>移位操作指令</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CD4647AD-BF38-41AA-9356-5637E67AE3D7}"/>
              </a:ext>
            </a:extLst>
          </p:cNvPr>
          <p:cNvPicPr>
            <a:picLocks noChangeAspect="1"/>
          </p:cNvPicPr>
          <p:nvPr/>
        </p:nvPicPr>
        <p:blipFill>
          <a:blip r:embed="rId2"/>
          <a:stretch>
            <a:fillRect/>
          </a:stretch>
        </p:blipFill>
        <p:spPr>
          <a:xfrm>
            <a:off x="0" y="0"/>
            <a:ext cx="9610098" cy="6858000"/>
          </a:xfrm>
          <a:prstGeom prst="rect">
            <a:avLst/>
          </a:prstGeom>
        </p:spPr>
      </p:pic>
    </p:spTree>
    <p:extLst>
      <p:ext uri="{BB962C8B-B14F-4D97-AF65-F5344CB8AC3E}">
        <p14:creationId xmlns:p14="http://schemas.microsoft.com/office/powerpoint/2010/main" val="2876197993"/>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56751" y="1250302"/>
            <a:ext cx="2635250" cy="5607698"/>
          </a:xfrm>
        </p:spPr>
        <p:txBody>
          <a:bodyPr/>
          <a:lstStyle/>
          <a:p>
            <a:r>
              <a:rPr lang="zh-CN" altLang="en-US" dirty="0"/>
              <a:t>逻辑左移</a:t>
            </a:r>
            <a:r>
              <a:rPr lang="en-US" altLang="zh-CN" dirty="0"/>
              <a:t>=</a:t>
            </a:r>
            <a:r>
              <a:rPr lang="zh-CN" altLang="en-US" dirty="0"/>
              <a:t>算数左移</a:t>
            </a:r>
            <a:endParaRPr lang="en-US" altLang="zh-CN" dirty="0"/>
          </a:p>
          <a:p>
            <a:r>
              <a:rPr lang="zh-CN" altLang="en-US" dirty="0"/>
              <a:t>逻辑右移，左边添</a:t>
            </a:r>
            <a:r>
              <a:rPr lang="en-US" altLang="zh-CN" dirty="0"/>
              <a:t>0</a:t>
            </a:r>
          </a:p>
          <a:p>
            <a:r>
              <a:rPr lang="zh-CN" altLang="en-US" dirty="0"/>
              <a:t>算数右移，左边添符号数</a:t>
            </a:r>
            <a:endParaRPr lang="en-US" altLang="zh-CN" dirty="0"/>
          </a:p>
          <a:p>
            <a:r>
              <a:rPr lang="zh-CN" altLang="en-US" dirty="0"/>
              <a:t>循环左移，移出的位不仅要进入</a:t>
            </a:r>
            <a:r>
              <a:rPr lang="en-US" altLang="zh-CN" dirty="0"/>
              <a:t>CF</a:t>
            </a:r>
            <a:r>
              <a:rPr lang="zh-CN" altLang="en-US" dirty="0"/>
              <a:t>，而且还要填补空出的位。</a:t>
            </a:r>
            <a:endParaRPr lang="en-US" altLang="zh-CN" dirty="0"/>
          </a:p>
          <a:p>
            <a:r>
              <a:rPr lang="zh-CN" altLang="en-US" dirty="0"/>
              <a:t>带循环左移，用原</a:t>
            </a:r>
            <a:r>
              <a:rPr lang="en-US" altLang="zh-CN" dirty="0"/>
              <a:t>CF</a:t>
            </a:r>
            <a:r>
              <a:rPr lang="zh-CN" altLang="en-US" dirty="0"/>
              <a:t>的值填补空出的位，移出的位再进入</a:t>
            </a:r>
            <a:r>
              <a:rPr lang="en-US" altLang="zh-CN" dirty="0"/>
              <a:t>CF</a:t>
            </a:r>
            <a:r>
              <a:rPr lang="zh-CN" altLang="en-US" dirty="0"/>
              <a:t>。</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A4290FEC-409F-43B8-A1C3-DDACA7CE45B3}"/>
              </a:ext>
            </a:extLst>
          </p:cNvPr>
          <p:cNvPicPr>
            <a:picLocks noChangeAspect="1"/>
          </p:cNvPicPr>
          <p:nvPr/>
        </p:nvPicPr>
        <p:blipFill>
          <a:blip r:embed="rId2"/>
          <a:stretch>
            <a:fillRect/>
          </a:stretch>
        </p:blipFill>
        <p:spPr>
          <a:xfrm>
            <a:off x="0" y="0"/>
            <a:ext cx="9556750" cy="6858000"/>
          </a:xfrm>
          <a:prstGeom prst="rect">
            <a:avLst/>
          </a:prstGeom>
        </p:spPr>
      </p:pic>
    </p:spTree>
    <p:extLst>
      <p:ext uri="{BB962C8B-B14F-4D97-AF65-F5344CB8AC3E}">
        <p14:creationId xmlns:p14="http://schemas.microsoft.com/office/powerpoint/2010/main" val="470321996"/>
      </p:ext>
    </p:extLst>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37701" y="1306286"/>
            <a:ext cx="2654300" cy="5551714"/>
          </a:xfrm>
        </p:spPr>
        <p:txBody>
          <a:bodyPr/>
          <a:lstStyle/>
          <a:p>
            <a:r>
              <a:rPr lang="en-US" altLang="zh-CN" dirty="0"/>
              <a:t>TIPS:</a:t>
            </a:r>
          </a:p>
          <a:p>
            <a:r>
              <a:rPr lang="zh-CN" altLang="en-US" dirty="0"/>
              <a:t>隐指令的意思</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86895981-1608-4526-BE83-87708D537C2C}"/>
              </a:ext>
            </a:extLst>
          </p:cNvPr>
          <p:cNvPicPr>
            <a:picLocks noChangeAspect="1"/>
          </p:cNvPicPr>
          <p:nvPr/>
        </p:nvPicPr>
        <p:blipFill>
          <a:blip r:embed="rId2"/>
          <a:stretch>
            <a:fillRect/>
          </a:stretch>
        </p:blipFill>
        <p:spPr>
          <a:xfrm>
            <a:off x="0" y="0"/>
            <a:ext cx="9537700" cy="6858000"/>
          </a:xfrm>
          <a:prstGeom prst="rect">
            <a:avLst/>
          </a:prstGeom>
        </p:spPr>
      </p:pic>
    </p:spTree>
    <p:extLst>
      <p:ext uri="{BB962C8B-B14F-4D97-AF65-F5344CB8AC3E}">
        <p14:creationId xmlns:p14="http://schemas.microsoft.com/office/powerpoint/2010/main" val="3329168178"/>
      </p:ext>
    </p:extLst>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25001" y="1231641"/>
            <a:ext cx="2666999" cy="5626359"/>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75BBBEC2-EFB8-4943-BEEF-4E3499E37CED}"/>
              </a:ext>
            </a:extLst>
          </p:cNvPr>
          <p:cNvPicPr>
            <a:picLocks noChangeAspect="1"/>
          </p:cNvPicPr>
          <p:nvPr/>
        </p:nvPicPr>
        <p:blipFill>
          <a:blip r:embed="rId2"/>
          <a:stretch>
            <a:fillRect/>
          </a:stretch>
        </p:blipFill>
        <p:spPr>
          <a:xfrm>
            <a:off x="0" y="0"/>
            <a:ext cx="9525001" cy="6858000"/>
          </a:xfrm>
          <a:prstGeom prst="rect">
            <a:avLst/>
          </a:prstGeom>
        </p:spPr>
      </p:pic>
    </p:spTree>
    <p:extLst>
      <p:ext uri="{BB962C8B-B14F-4D97-AF65-F5344CB8AC3E}">
        <p14:creationId xmlns:p14="http://schemas.microsoft.com/office/powerpoint/2010/main" val="1097369520"/>
      </p:ext>
    </p:extLst>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44051" y="1250302"/>
            <a:ext cx="2647949"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DE899BDA-BB01-423B-8CBF-8318F6DB10F1}"/>
              </a:ext>
            </a:extLst>
          </p:cNvPr>
          <p:cNvPicPr>
            <a:picLocks noChangeAspect="1"/>
          </p:cNvPicPr>
          <p:nvPr/>
        </p:nvPicPr>
        <p:blipFill>
          <a:blip r:embed="rId2"/>
          <a:stretch>
            <a:fillRect/>
          </a:stretch>
        </p:blipFill>
        <p:spPr>
          <a:xfrm>
            <a:off x="0" y="0"/>
            <a:ext cx="9544051" cy="6858000"/>
          </a:xfrm>
          <a:prstGeom prst="rect">
            <a:avLst/>
          </a:prstGeom>
        </p:spPr>
      </p:pic>
    </p:spTree>
    <p:extLst>
      <p:ext uri="{BB962C8B-B14F-4D97-AF65-F5344CB8AC3E}">
        <p14:creationId xmlns:p14="http://schemas.microsoft.com/office/powerpoint/2010/main" val="283484934"/>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r>
              <a:rPr lang="zh-CN" altLang="en-US" dirty="0"/>
              <a:t>简单了解，一般不考这些</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09D8979A-B719-4A2E-9352-972B930EBD40}"/>
              </a:ext>
            </a:extLst>
          </p:cNvPr>
          <p:cNvPicPr>
            <a:picLocks noChangeAspect="1"/>
          </p:cNvPicPr>
          <p:nvPr/>
        </p:nvPicPr>
        <p:blipFill>
          <a:blip r:embed="rId2"/>
          <a:stretch>
            <a:fillRect/>
          </a:stretch>
        </p:blipFill>
        <p:spPr>
          <a:xfrm>
            <a:off x="0" y="0"/>
            <a:ext cx="9537700" cy="6858000"/>
          </a:xfrm>
          <a:prstGeom prst="rect">
            <a:avLst/>
          </a:prstGeom>
        </p:spPr>
      </p:pic>
    </p:spTree>
    <p:extLst>
      <p:ext uri="{BB962C8B-B14F-4D97-AF65-F5344CB8AC3E}">
        <p14:creationId xmlns:p14="http://schemas.microsoft.com/office/powerpoint/2010/main" val="3397848395"/>
      </p:ext>
    </p:extLst>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622811" y="1222310"/>
            <a:ext cx="2569190" cy="5635690"/>
          </a:xfrm>
        </p:spPr>
        <p:txBody>
          <a:bodyPr/>
          <a:lstStyle/>
          <a:p>
            <a:r>
              <a:rPr lang="en-US" altLang="zh-CN" dirty="0"/>
              <a:t>CISC</a:t>
            </a:r>
            <a:r>
              <a:rPr lang="zh-CN" altLang="en-US" dirty="0"/>
              <a:t>的概念理解，可能有小题会考</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75A10247-BAE6-4CBE-88D6-48DAB8A87D21}"/>
              </a:ext>
            </a:extLst>
          </p:cNvPr>
          <p:cNvPicPr>
            <a:picLocks noChangeAspect="1"/>
          </p:cNvPicPr>
          <p:nvPr/>
        </p:nvPicPr>
        <p:blipFill>
          <a:blip r:embed="rId2"/>
          <a:stretch>
            <a:fillRect/>
          </a:stretch>
        </p:blipFill>
        <p:spPr>
          <a:xfrm>
            <a:off x="0" y="0"/>
            <a:ext cx="9622810" cy="6858000"/>
          </a:xfrm>
          <a:prstGeom prst="rect">
            <a:avLst/>
          </a:prstGeom>
        </p:spPr>
      </p:pic>
    </p:spTree>
    <p:extLst>
      <p:ext uri="{BB962C8B-B14F-4D97-AF65-F5344CB8AC3E}">
        <p14:creationId xmlns:p14="http://schemas.microsoft.com/office/powerpoint/2010/main" val="3179429970"/>
      </p:ext>
    </p:extLst>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9E7D5F1-A95E-4980-B9BE-ADEBF7AAC0CC}"/>
              </a:ext>
            </a:extLst>
          </p:cNvPr>
          <p:cNvSpPr>
            <a:spLocks noGrp="1"/>
          </p:cNvSpPr>
          <p:nvPr>
            <p:ph type="body" idx="13"/>
          </p:nvPr>
        </p:nvSpPr>
        <p:spPr>
          <a:xfrm>
            <a:off x="635001" y="1587500"/>
            <a:ext cx="9236787" cy="4648200"/>
          </a:xfrm>
        </p:spPr>
        <p:txBody>
          <a:bodyPr/>
          <a:lstStyle/>
          <a:p>
            <a:pPr marL="457200" indent="-457200">
              <a:buAutoNum type="arabicPeriod"/>
            </a:pPr>
            <a:r>
              <a:rPr lang="zh-CN" altLang="en-US" b="1" dirty="0"/>
              <a:t>完备性</a:t>
            </a:r>
            <a:r>
              <a:rPr lang="zh-CN" altLang="en-US" dirty="0"/>
              <a:t>：指用汇编语言编写各种程序时，指令系统直接提供的指令足够使用，而不必用软件来实现。完备性要求指令系统丰富、功能齐全、使用方便。</a:t>
            </a:r>
            <a:endParaRPr lang="en-US" altLang="zh-CN" dirty="0"/>
          </a:p>
          <a:p>
            <a:pPr marL="457200" indent="-457200">
              <a:buAutoNum type="arabicPeriod"/>
            </a:pPr>
            <a:r>
              <a:rPr lang="zh-CN" altLang="en-US" b="1" dirty="0"/>
              <a:t>有效性</a:t>
            </a:r>
            <a:r>
              <a:rPr lang="zh-CN" altLang="en-US" dirty="0"/>
              <a:t>：指令用指令系统编写的程序能够高效地运行。高效主要变现在程序占据的存储空间小、执行速度快。</a:t>
            </a:r>
            <a:endParaRPr lang="en-US" altLang="zh-CN" dirty="0"/>
          </a:p>
          <a:p>
            <a:pPr marL="457200" indent="-457200">
              <a:buAutoNum type="arabicPeriod"/>
            </a:pPr>
            <a:r>
              <a:rPr lang="zh-CN" altLang="en-US" b="1" dirty="0"/>
              <a:t>规整性</a:t>
            </a:r>
            <a:r>
              <a:rPr lang="zh-CN" altLang="en-US" dirty="0"/>
              <a:t>：包裹指令系统的对称性、均匀性以及指令格式和数据格式的一致性。规整性要求指令系统的</a:t>
            </a:r>
            <a:r>
              <a:rPr lang="en-US" altLang="zh-CN" dirty="0"/>
              <a:t>3</a:t>
            </a:r>
            <a:r>
              <a:rPr lang="zh-CN" altLang="en-US" dirty="0"/>
              <a:t>个元素</a:t>
            </a:r>
            <a:r>
              <a:rPr lang="en-US" altLang="zh-CN" dirty="0"/>
              <a:t>(</a:t>
            </a:r>
            <a:r>
              <a:rPr lang="zh-CN" altLang="en-US" dirty="0"/>
              <a:t>操作、数据类型和寻址方式</a:t>
            </a:r>
            <a:r>
              <a:rPr lang="en-US" altLang="zh-CN" dirty="0"/>
              <a:t>)</a:t>
            </a:r>
            <a:r>
              <a:rPr lang="zh-CN" altLang="en-US" dirty="0"/>
              <a:t>中的任意两个元素彼此队里无关。</a:t>
            </a:r>
            <a:endParaRPr lang="en-US" altLang="zh-CN" dirty="0"/>
          </a:p>
          <a:p>
            <a:pPr marL="457200" indent="-457200">
              <a:buAutoNum type="arabicPeriod"/>
            </a:pPr>
            <a:r>
              <a:rPr lang="zh-CN" altLang="en-US" b="1" dirty="0"/>
              <a:t>兼容性</a:t>
            </a:r>
            <a:r>
              <a:rPr lang="zh-CN" altLang="en-US" dirty="0"/>
              <a:t>：低档机上运行的软件可以在高档机上运行</a:t>
            </a:r>
          </a:p>
        </p:txBody>
      </p:sp>
      <p:sp>
        <p:nvSpPr>
          <p:cNvPr id="3" name="文本占位符 2">
            <a:extLst>
              <a:ext uri="{FF2B5EF4-FFF2-40B4-BE49-F238E27FC236}">
                <a16:creationId xmlns:a16="http://schemas.microsoft.com/office/drawing/2014/main" id="{D44ADCF5-0D4D-41BA-8982-0AA8ABB01C2B}"/>
              </a:ext>
            </a:extLst>
          </p:cNvPr>
          <p:cNvSpPr>
            <a:spLocks noGrp="1"/>
          </p:cNvSpPr>
          <p:nvPr>
            <p:ph type="body" sz="quarter" idx="14"/>
          </p:nvPr>
        </p:nvSpPr>
        <p:spPr/>
        <p:txBody>
          <a:bodyPr>
            <a:normAutofit lnSpcReduction="10000"/>
          </a:bodyPr>
          <a:lstStyle/>
          <a:p>
            <a:r>
              <a:rPr lang="zh-CN" altLang="en-US" dirty="0"/>
              <a:t>特性</a:t>
            </a:r>
          </a:p>
        </p:txBody>
      </p:sp>
      <p:sp>
        <p:nvSpPr>
          <p:cNvPr id="4" name="文本框 3">
            <a:extLst>
              <a:ext uri="{FF2B5EF4-FFF2-40B4-BE49-F238E27FC236}">
                <a16:creationId xmlns:a16="http://schemas.microsoft.com/office/drawing/2014/main" id="{EDB24E89-F0C5-4DFB-B93B-9045F7C59EC3}"/>
              </a:ext>
            </a:extLst>
          </p:cNvPr>
          <p:cNvSpPr txBox="1"/>
          <p:nvPr/>
        </p:nvSpPr>
        <p:spPr>
          <a:xfrm>
            <a:off x="9946433" y="1558212"/>
            <a:ext cx="2245567" cy="646329"/>
          </a:xfrm>
          <a:prstGeom prst="rect">
            <a:avLst/>
          </a:prstGeom>
          <a:noFill/>
          <a:ln w="12700" cap="flat">
            <a:noFill/>
            <a:miter lim="400000"/>
          </a:ln>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pPr>
            <a:r>
              <a:rPr kumimoji="0" lang="en-US" altLang="zh-CN" sz="1800" b="0" i="0" u="none" strike="noStrike" cap="none" spc="0" normalizeH="0" baseline="0" dirty="0">
                <a:ln>
                  <a:noFill/>
                </a:ln>
                <a:solidFill>
                  <a:srgbClr val="000000"/>
                </a:solidFill>
                <a:effectLst/>
                <a:uFillTx/>
                <a:latin typeface="+mn-lt"/>
                <a:ea typeface="+mn-ea"/>
                <a:cs typeface="+mn-cs"/>
                <a:sym typeface="Arial" panose="020B0604020202020204"/>
              </a:rPr>
              <a:t>TIPS:</a:t>
            </a:r>
            <a:r>
              <a:rPr kumimoji="0" lang="zh-CN" altLang="en-US" sz="1800" b="0" i="0" u="none" strike="noStrike" cap="none" spc="0" normalizeH="0" baseline="0" dirty="0">
                <a:ln>
                  <a:noFill/>
                </a:ln>
                <a:solidFill>
                  <a:srgbClr val="000000"/>
                </a:solidFill>
                <a:effectLst/>
                <a:uFillTx/>
                <a:latin typeface="+mn-lt"/>
                <a:ea typeface="+mn-ea"/>
                <a:cs typeface="+mn-cs"/>
                <a:sym typeface="Arial" panose="020B0604020202020204"/>
              </a:rPr>
              <a:t>简单了解一般不考</a:t>
            </a:r>
          </a:p>
        </p:txBody>
      </p:sp>
    </p:spTree>
    <p:extLst>
      <p:ext uri="{BB962C8B-B14F-4D97-AF65-F5344CB8AC3E}">
        <p14:creationId xmlns:p14="http://schemas.microsoft.com/office/powerpoint/2010/main" val="4112653835"/>
      </p:ext>
    </p:extLst>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r>
              <a:rPr lang="en-US" altLang="zh-CN" dirty="0"/>
              <a:t>RISC</a:t>
            </a:r>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ABC1537E-D76E-4C83-B7D5-0245DD345E81}"/>
              </a:ext>
            </a:extLst>
          </p:cNvPr>
          <p:cNvPicPr>
            <a:picLocks noChangeAspect="1"/>
          </p:cNvPicPr>
          <p:nvPr/>
        </p:nvPicPr>
        <p:blipFill>
          <a:blip r:embed="rId2"/>
          <a:stretch>
            <a:fillRect/>
          </a:stretch>
        </p:blipFill>
        <p:spPr>
          <a:xfrm>
            <a:off x="0" y="0"/>
            <a:ext cx="9559250" cy="6858000"/>
          </a:xfrm>
          <a:prstGeom prst="rect">
            <a:avLst/>
          </a:prstGeom>
        </p:spPr>
      </p:pic>
    </p:spTree>
    <p:extLst>
      <p:ext uri="{BB962C8B-B14F-4D97-AF65-F5344CB8AC3E}">
        <p14:creationId xmlns:p14="http://schemas.microsoft.com/office/powerpoint/2010/main" val="2485597289"/>
      </p:ext>
    </p:extLst>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71963" y="1250302"/>
            <a:ext cx="2620037" cy="5607698"/>
          </a:xfrm>
        </p:spPr>
        <p:txBody>
          <a:bodyPr/>
          <a:lstStyle/>
          <a:p>
            <a:r>
              <a:rPr lang="en-US" altLang="zh-CN" dirty="0"/>
              <a:t>CISC</a:t>
            </a:r>
            <a:r>
              <a:rPr lang="zh-CN" altLang="en-US" dirty="0"/>
              <a:t>特点</a:t>
            </a:r>
            <a:r>
              <a:rPr lang="en-US" altLang="zh-CN" dirty="0"/>
              <a:t>:</a:t>
            </a:r>
          </a:p>
          <a:p>
            <a:r>
              <a:rPr lang="en-US" altLang="zh-CN" dirty="0"/>
              <a:t>5,4,3</a:t>
            </a:r>
            <a:r>
              <a:rPr lang="zh-CN" altLang="en-US" dirty="0"/>
              <a:t>重点以及</a:t>
            </a:r>
            <a:endParaRPr lang="en-US" altLang="zh-CN" dirty="0"/>
          </a:p>
          <a:p>
            <a:r>
              <a:rPr lang="zh-CN" altLang="en-US" b="1" dirty="0"/>
              <a:t>微程序控制</a:t>
            </a:r>
            <a:r>
              <a:rPr lang="zh-CN" altLang="en-US" dirty="0"/>
              <a:t>，需要详细记忆</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5093115A-1E17-48C1-AEB0-30887F3007C3}"/>
              </a:ext>
            </a:extLst>
          </p:cNvPr>
          <p:cNvPicPr>
            <a:picLocks noChangeAspect="1"/>
          </p:cNvPicPr>
          <p:nvPr/>
        </p:nvPicPr>
        <p:blipFill>
          <a:blip r:embed="rId2"/>
          <a:stretch>
            <a:fillRect/>
          </a:stretch>
        </p:blipFill>
        <p:spPr>
          <a:xfrm>
            <a:off x="0" y="0"/>
            <a:ext cx="9571963" cy="6858000"/>
          </a:xfrm>
          <a:prstGeom prst="rect">
            <a:avLst/>
          </a:prstGeom>
        </p:spPr>
      </p:pic>
    </p:spTree>
    <p:extLst>
      <p:ext uri="{BB962C8B-B14F-4D97-AF65-F5344CB8AC3E}">
        <p14:creationId xmlns:p14="http://schemas.microsoft.com/office/powerpoint/2010/main" val="3987014201"/>
      </p:ext>
    </p:extLst>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499601" y="1250302"/>
            <a:ext cx="2692400"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DCD325B5-42EF-493C-A8D9-692F05B6D568}"/>
              </a:ext>
            </a:extLst>
          </p:cNvPr>
          <p:cNvPicPr>
            <a:picLocks noChangeAspect="1"/>
          </p:cNvPicPr>
          <p:nvPr/>
        </p:nvPicPr>
        <p:blipFill>
          <a:blip r:embed="rId2"/>
          <a:stretch>
            <a:fillRect/>
          </a:stretch>
        </p:blipFill>
        <p:spPr>
          <a:xfrm>
            <a:off x="0" y="0"/>
            <a:ext cx="9499600" cy="6858000"/>
          </a:xfrm>
          <a:prstGeom prst="rect">
            <a:avLst/>
          </a:prstGeom>
        </p:spPr>
      </p:pic>
    </p:spTree>
    <p:extLst>
      <p:ext uri="{BB962C8B-B14F-4D97-AF65-F5344CB8AC3E}">
        <p14:creationId xmlns:p14="http://schemas.microsoft.com/office/powerpoint/2010/main" val="3093866325"/>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94851" y="1250302"/>
            <a:ext cx="2597150" cy="5607698"/>
          </a:xfrm>
        </p:spPr>
        <p:txBody>
          <a:bodyPr/>
          <a:lstStyle/>
          <a:p>
            <a:r>
              <a:rPr lang="en-US" altLang="zh-CN" dirty="0"/>
              <a:t>TIPS</a:t>
            </a:r>
            <a:r>
              <a:rPr lang="zh-CN" altLang="en-US" dirty="0"/>
              <a:t>：</a:t>
            </a:r>
            <a:endParaRPr lang="en-US" altLang="zh-CN" dirty="0"/>
          </a:p>
          <a:p>
            <a:r>
              <a:rPr lang="zh-CN" altLang="en-US" dirty="0"/>
              <a:t>选择题中可能会有部分考察</a:t>
            </a:r>
            <a:endParaRPr lang="en-US" altLang="zh-CN" dirty="0"/>
          </a:p>
          <a:p>
            <a:r>
              <a:rPr lang="en-US" altLang="zh-CN" dirty="0"/>
              <a:t>CPU</a:t>
            </a:r>
            <a:r>
              <a:rPr lang="zh-CN" altLang="en-US" dirty="0"/>
              <a:t>中</a:t>
            </a:r>
            <a:r>
              <a:rPr lang="zh-CN" altLang="en-US" b="1" dirty="0"/>
              <a:t>通用寄存器的数量比</a:t>
            </a:r>
            <a:r>
              <a:rPr lang="en-US" altLang="zh-CN" b="1" dirty="0"/>
              <a:t>CISC</a:t>
            </a:r>
            <a:r>
              <a:rPr lang="zh-CN" altLang="en-US" b="1" dirty="0"/>
              <a:t>多</a:t>
            </a:r>
            <a:endParaRPr lang="en-US" altLang="zh-CN" b="1" dirty="0"/>
          </a:p>
          <a:p>
            <a:r>
              <a:rPr lang="zh-CN" altLang="en-US" dirty="0"/>
              <a:t>硬布线为主，不用或少用微码控制</a:t>
            </a:r>
            <a:endParaRPr lang="en-US" altLang="zh-CN" dirty="0"/>
          </a:p>
          <a:p>
            <a:r>
              <a:rPr lang="zh-CN" altLang="en-US" dirty="0"/>
              <a:t>程序优化可以做到比</a:t>
            </a:r>
            <a:r>
              <a:rPr lang="en-US" altLang="zh-CN" dirty="0"/>
              <a:t>CISC</a:t>
            </a:r>
            <a:r>
              <a:rPr lang="zh-CN" altLang="en-US" dirty="0"/>
              <a:t>强，因为没有复杂指令可以总到尽可能充分的多重流水线</a:t>
            </a:r>
            <a:endParaRPr lang="en-US" altLang="zh-CN"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90BB49AF-4252-4174-82A8-F55BB6228C36}"/>
              </a:ext>
            </a:extLst>
          </p:cNvPr>
          <p:cNvPicPr>
            <a:picLocks noChangeAspect="1"/>
          </p:cNvPicPr>
          <p:nvPr/>
        </p:nvPicPr>
        <p:blipFill>
          <a:blip r:embed="rId2"/>
          <a:stretch>
            <a:fillRect/>
          </a:stretch>
        </p:blipFill>
        <p:spPr>
          <a:xfrm>
            <a:off x="0" y="0"/>
            <a:ext cx="9594850" cy="6858000"/>
          </a:xfrm>
          <a:prstGeom prst="rect">
            <a:avLst/>
          </a:prstGeom>
        </p:spPr>
      </p:pic>
    </p:spTree>
    <p:extLst>
      <p:ext uri="{BB962C8B-B14F-4D97-AF65-F5344CB8AC3E}">
        <p14:creationId xmlns:p14="http://schemas.microsoft.com/office/powerpoint/2010/main" val="173825520"/>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63101" y="1250302"/>
            <a:ext cx="2628899" cy="5607698"/>
          </a:xfrm>
        </p:spPr>
        <p:txBody>
          <a:bodyPr/>
          <a:lstStyle/>
          <a:p>
            <a:r>
              <a:rPr lang="zh-CN" altLang="en-US" dirty="0"/>
              <a:t>简单记忆</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FE89A1D4-B8E8-475C-8750-E09DAD60D3F7}"/>
              </a:ext>
            </a:extLst>
          </p:cNvPr>
          <p:cNvPicPr>
            <a:picLocks noChangeAspect="1"/>
          </p:cNvPicPr>
          <p:nvPr/>
        </p:nvPicPr>
        <p:blipFill>
          <a:blip r:embed="rId2"/>
          <a:stretch>
            <a:fillRect/>
          </a:stretch>
        </p:blipFill>
        <p:spPr>
          <a:xfrm>
            <a:off x="0" y="0"/>
            <a:ext cx="9563101" cy="6858000"/>
          </a:xfrm>
          <a:prstGeom prst="rect">
            <a:avLst/>
          </a:prstGeom>
        </p:spPr>
      </p:pic>
    </p:spTree>
    <p:extLst>
      <p:ext uri="{BB962C8B-B14F-4D97-AF65-F5344CB8AC3E}">
        <p14:creationId xmlns:p14="http://schemas.microsoft.com/office/powerpoint/2010/main" val="1764813387"/>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94851" y="1250302"/>
            <a:ext cx="2597150" cy="5607698"/>
          </a:xfrm>
        </p:spPr>
        <p:txBody>
          <a:bodyPr/>
          <a:lstStyle/>
          <a:p>
            <a:r>
              <a:rPr lang="zh-CN" altLang="en-US" dirty="0"/>
              <a:t>理解记忆</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7D64FF82-8A6A-4654-B948-A66B0AD12B24}"/>
              </a:ext>
            </a:extLst>
          </p:cNvPr>
          <p:cNvPicPr>
            <a:picLocks noChangeAspect="1"/>
          </p:cNvPicPr>
          <p:nvPr/>
        </p:nvPicPr>
        <p:blipFill>
          <a:blip r:embed="rId2"/>
          <a:stretch>
            <a:fillRect/>
          </a:stretch>
        </p:blipFill>
        <p:spPr>
          <a:xfrm>
            <a:off x="0" y="0"/>
            <a:ext cx="9594850" cy="6858000"/>
          </a:xfrm>
          <a:prstGeom prst="rect">
            <a:avLst/>
          </a:prstGeom>
        </p:spPr>
      </p:pic>
    </p:spTree>
    <p:extLst>
      <p:ext uri="{BB962C8B-B14F-4D97-AF65-F5344CB8AC3E}">
        <p14:creationId xmlns:p14="http://schemas.microsoft.com/office/powerpoint/2010/main" val="2211747790"/>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2FA16C78-3392-4143-A36A-4725E9CBD827}"/>
              </a:ext>
            </a:extLst>
          </p:cNvPr>
          <p:cNvPicPr>
            <a:picLocks noChangeAspect="1"/>
          </p:cNvPicPr>
          <p:nvPr/>
        </p:nvPicPr>
        <p:blipFill>
          <a:blip r:embed="rId2"/>
          <a:stretch>
            <a:fillRect/>
          </a:stretch>
        </p:blipFill>
        <p:spPr>
          <a:xfrm>
            <a:off x="0" y="0"/>
            <a:ext cx="9556750" cy="6858000"/>
          </a:xfrm>
          <a:prstGeom prst="rect">
            <a:avLst/>
          </a:prstGeom>
        </p:spPr>
      </p:pic>
    </p:spTree>
    <p:extLst>
      <p:ext uri="{BB962C8B-B14F-4D97-AF65-F5344CB8AC3E}">
        <p14:creationId xmlns:p14="http://schemas.microsoft.com/office/powerpoint/2010/main" val="362325154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601201" y="1250302"/>
            <a:ext cx="2590799"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42948B73-DEB3-4925-805E-04A524520389}"/>
              </a:ext>
            </a:extLst>
          </p:cNvPr>
          <p:cNvPicPr>
            <a:picLocks noChangeAspect="1"/>
          </p:cNvPicPr>
          <p:nvPr/>
        </p:nvPicPr>
        <p:blipFill>
          <a:blip r:embed="rId2"/>
          <a:stretch>
            <a:fillRect/>
          </a:stretch>
        </p:blipFill>
        <p:spPr>
          <a:xfrm>
            <a:off x="0" y="0"/>
            <a:ext cx="9601201" cy="6858000"/>
          </a:xfrm>
          <a:prstGeom prst="rect">
            <a:avLst/>
          </a:prstGeom>
        </p:spPr>
      </p:pic>
    </p:spTree>
    <p:extLst>
      <p:ext uri="{BB962C8B-B14F-4D97-AF65-F5344CB8AC3E}">
        <p14:creationId xmlns:p14="http://schemas.microsoft.com/office/powerpoint/2010/main" val="3665926450"/>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88501" y="1250302"/>
            <a:ext cx="2603500" cy="5607698"/>
          </a:xfrm>
        </p:spPr>
        <p:txBody>
          <a:bodyPr/>
          <a:lstStyle/>
          <a:p>
            <a:r>
              <a:rPr lang="zh-CN" altLang="en-US" dirty="0"/>
              <a:t>重点，每年有一道相关题目</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B7A4236B-F260-42F0-9955-86270F88A8BF}"/>
              </a:ext>
            </a:extLst>
          </p:cNvPr>
          <p:cNvPicPr>
            <a:picLocks noChangeAspect="1"/>
          </p:cNvPicPr>
          <p:nvPr/>
        </p:nvPicPr>
        <p:blipFill>
          <a:blip r:embed="rId2"/>
          <a:stretch>
            <a:fillRect/>
          </a:stretch>
        </p:blipFill>
        <p:spPr>
          <a:xfrm>
            <a:off x="0" y="0"/>
            <a:ext cx="9588500" cy="6858000"/>
          </a:xfrm>
          <a:prstGeom prst="rect">
            <a:avLst/>
          </a:prstGeom>
        </p:spPr>
      </p:pic>
    </p:spTree>
    <p:extLst>
      <p:ext uri="{BB962C8B-B14F-4D97-AF65-F5344CB8AC3E}">
        <p14:creationId xmlns:p14="http://schemas.microsoft.com/office/powerpoint/2010/main" val="2657954782"/>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05951" y="1250302"/>
            <a:ext cx="2686049"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99122803-A7A3-4DA2-A147-F143C3A6443D}"/>
              </a:ext>
            </a:extLst>
          </p:cNvPr>
          <p:cNvPicPr>
            <a:picLocks noChangeAspect="1"/>
          </p:cNvPicPr>
          <p:nvPr/>
        </p:nvPicPr>
        <p:blipFill>
          <a:blip r:embed="rId2"/>
          <a:stretch>
            <a:fillRect/>
          </a:stretch>
        </p:blipFill>
        <p:spPr>
          <a:xfrm>
            <a:off x="0" y="0"/>
            <a:ext cx="9505951" cy="6858000"/>
          </a:xfrm>
          <a:prstGeom prst="rect">
            <a:avLst/>
          </a:prstGeom>
        </p:spPr>
      </p:pic>
    </p:spTree>
    <p:extLst>
      <p:ext uri="{BB962C8B-B14F-4D97-AF65-F5344CB8AC3E}">
        <p14:creationId xmlns:p14="http://schemas.microsoft.com/office/powerpoint/2010/main" val="2653761393"/>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44051" y="1250302"/>
            <a:ext cx="2647949"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BB46F029-A857-4DE6-82DD-7DB04BA7EE37}"/>
              </a:ext>
            </a:extLst>
          </p:cNvPr>
          <p:cNvPicPr>
            <a:picLocks noChangeAspect="1"/>
          </p:cNvPicPr>
          <p:nvPr/>
        </p:nvPicPr>
        <p:blipFill>
          <a:blip r:embed="rId2"/>
          <a:stretch>
            <a:fillRect/>
          </a:stretch>
        </p:blipFill>
        <p:spPr>
          <a:xfrm>
            <a:off x="0" y="0"/>
            <a:ext cx="9544051" cy="6858000"/>
          </a:xfrm>
          <a:prstGeom prst="rect">
            <a:avLst/>
          </a:prstGeom>
        </p:spPr>
      </p:pic>
    </p:spTree>
    <p:extLst>
      <p:ext uri="{BB962C8B-B14F-4D97-AF65-F5344CB8AC3E}">
        <p14:creationId xmlns:p14="http://schemas.microsoft.com/office/powerpoint/2010/main" val="2455796898"/>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B0589653-114C-4459-BF20-0875E68335DE}"/>
              </a:ext>
            </a:extLst>
          </p:cNvPr>
          <p:cNvPicPr>
            <a:picLocks noChangeAspect="1"/>
          </p:cNvPicPr>
          <p:nvPr/>
        </p:nvPicPr>
        <p:blipFill>
          <a:blip r:embed="rId2"/>
          <a:stretch>
            <a:fillRect/>
          </a:stretch>
        </p:blipFill>
        <p:spPr>
          <a:xfrm>
            <a:off x="0" y="0"/>
            <a:ext cx="9594850" cy="6858000"/>
          </a:xfrm>
          <a:prstGeom prst="rect">
            <a:avLst/>
          </a:prstGeom>
        </p:spPr>
      </p:pic>
    </p:spTree>
    <p:extLst>
      <p:ext uri="{BB962C8B-B14F-4D97-AF65-F5344CB8AC3E}">
        <p14:creationId xmlns:p14="http://schemas.microsoft.com/office/powerpoint/2010/main" val="52619864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8A440D8A-2D6C-4F90-A783-53EC24CCF86D}"/>
              </a:ext>
            </a:extLst>
          </p:cNvPr>
          <p:cNvPicPr>
            <a:picLocks noChangeAspect="1"/>
          </p:cNvPicPr>
          <p:nvPr/>
        </p:nvPicPr>
        <p:blipFill>
          <a:blip r:embed="rId2"/>
          <a:stretch>
            <a:fillRect/>
          </a:stretch>
        </p:blipFill>
        <p:spPr>
          <a:xfrm>
            <a:off x="0" y="0"/>
            <a:ext cx="9556750" cy="6858000"/>
          </a:xfrm>
          <a:prstGeom prst="rect">
            <a:avLst/>
          </a:prstGeom>
        </p:spPr>
      </p:pic>
    </p:spTree>
    <p:extLst>
      <p:ext uri="{BB962C8B-B14F-4D97-AF65-F5344CB8AC3E}">
        <p14:creationId xmlns:p14="http://schemas.microsoft.com/office/powerpoint/2010/main" val="3497932083"/>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607551" y="1250302"/>
            <a:ext cx="2584450" cy="5607698"/>
          </a:xfrm>
        </p:spPr>
        <p:txBody>
          <a:bodyPr/>
          <a:lstStyle/>
          <a:p>
            <a:r>
              <a:rPr lang="zh-CN" altLang="en-US" dirty="0"/>
              <a:t>原先学习了</a:t>
            </a:r>
            <a:r>
              <a:rPr lang="en-US" altLang="zh-CN" dirty="0"/>
              <a:t>10</a:t>
            </a:r>
            <a:r>
              <a:rPr lang="zh-CN" altLang="en-US" dirty="0"/>
              <a:t>种寻址方式，但是一定要掌握的也就是上述</a:t>
            </a:r>
            <a:r>
              <a:rPr lang="en-US" altLang="zh-CN" dirty="0"/>
              <a:t>8</a:t>
            </a:r>
            <a:r>
              <a:rPr lang="zh-CN" altLang="en-US" dirty="0"/>
              <a:t>中，因为容易在考模型机的时候顺便考一下你寻址方式。</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C851AC19-94C8-4760-81E6-01CB18D43398}"/>
              </a:ext>
            </a:extLst>
          </p:cNvPr>
          <p:cNvPicPr>
            <a:picLocks noChangeAspect="1"/>
          </p:cNvPicPr>
          <p:nvPr/>
        </p:nvPicPr>
        <p:blipFill>
          <a:blip r:embed="rId2"/>
          <a:stretch>
            <a:fillRect/>
          </a:stretch>
        </p:blipFill>
        <p:spPr>
          <a:xfrm>
            <a:off x="0" y="0"/>
            <a:ext cx="9607550" cy="6858000"/>
          </a:xfrm>
          <a:prstGeom prst="rect">
            <a:avLst/>
          </a:prstGeom>
        </p:spPr>
      </p:pic>
    </p:spTree>
    <p:extLst>
      <p:ext uri="{BB962C8B-B14F-4D97-AF65-F5344CB8AC3E}">
        <p14:creationId xmlns:p14="http://schemas.microsoft.com/office/powerpoint/2010/main" val="32648883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37701" y="1259632"/>
            <a:ext cx="2654300" cy="5598367"/>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EDC0B4BE-5CE8-4EC5-B6E9-F9790D42FAD7}"/>
              </a:ext>
            </a:extLst>
          </p:cNvPr>
          <p:cNvPicPr>
            <a:picLocks noChangeAspect="1"/>
          </p:cNvPicPr>
          <p:nvPr/>
        </p:nvPicPr>
        <p:blipFill>
          <a:blip r:embed="rId2"/>
          <a:stretch>
            <a:fillRect/>
          </a:stretch>
        </p:blipFill>
        <p:spPr>
          <a:xfrm>
            <a:off x="0" y="0"/>
            <a:ext cx="9537700" cy="6858000"/>
          </a:xfrm>
          <a:prstGeom prst="rect">
            <a:avLst/>
          </a:prstGeom>
        </p:spPr>
      </p:pic>
    </p:spTree>
    <p:extLst>
      <p:ext uri="{BB962C8B-B14F-4D97-AF65-F5344CB8AC3E}">
        <p14:creationId xmlns:p14="http://schemas.microsoft.com/office/powerpoint/2010/main" val="1344909813"/>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r>
              <a:rPr lang="zh-CN" altLang="en-US" dirty="0"/>
              <a:t>主要考</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24955DDA-5CC5-4AEC-A466-C16E4C209CEE}"/>
              </a:ext>
            </a:extLst>
          </p:cNvPr>
          <p:cNvPicPr>
            <a:picLocks noChangeAspect="1"/>
          </p:cNvPicPr>
          <p:nvPr/>
        </p:nvPicPr>
        <p:blipFill>
          <a:blip r:embed="rId2"/>
          <a:stretch>
            <a:fillRect/>
          </a:stretch>
        </p:blipFill>
        <p:spPr>
          <a:xfrm>
            <a:off x="0" y="0"/>
            <a:ext cx="9588500" cy="6858000"/>
          </a:xfrm>
          <a:prstGeom prst="rect">
            <a:avLst/>
          </a:prstGeom>
        </p:spPr>
      </p:pic>
    </p:spTree>
    <p:extLst>
      <p:ext uri="{BB962C8B-B14F-4D97-AF65-F5344CB8AC3E}">
        <p14:creationId xmlns:p14="http://schemas.microsoft.com/office/powerpoint/2010/main" val="2018738912"/>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r>
              <a:rPr lang="zh-CN" altLang="en-US" dirty="0"/>
              <a:t>简单了解</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6A5FC866-C0BB-4D3A-82FB-36121E44603B}"/>
              </a:ext>
            </a:extLst>
          </p:cNvPr>
          <p:cNvPicPr>
            <a:picLocks noChangeAspect="1"/>
          </p:cNvPicPr>
          <p:nvPr/>
        </p:nvPicPr>
        <p:blipFill>
          <a:blip r:embed="rId2"/>
          <a:stretch>
            <a:fillRect/>
          </a:stretch>
        </p:blipFill>
        <p:spPr>
          <a:xfrm>
            <a:off x="0" y="0"/>
            <a:ext cx="9584674" cy="6858000"/>
          </a:xfrm>
          <a:prstGeom prst="rect">
            <a:avLst/>
          </a:prstGeom>
        </p:spPr>
      </p:pic>
    </p:spTree>
    <p:extLst>
      <p:ext uri="{BB962C8B-B14F-4D97-AF65-F5344CB8AC3E}">
        <p14:creationId xmlns:p14="http://schemas.microsoft.com/office/powerpoint/2010/main" val="1382348073"/>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82151" y="1250302"/>
            <a:ext cx="2609849" cy="5607698"/>
          </a:xfrm>
        </p:spPr>
        <p:txBody>
          <a:bodyPr/>
          <a:lstStyle/>
          <a:p>
            <a:r>
              <a:rPr lang="en-US" altLang="zh-CN" dirty="0"/>
              <a:t>TIPS</a:t>
            </a:r>
            <a:r>
              <a:rPr lang="zh-CN" altLang="en-US" dirty="0"/>
              <a:t>：</a:t>
            </a:r>
            <a:endParaRPr lang="en-US" altLang="zh-CN" dirty="0"/>
          </a:p>
          <a:p>
            <a:r>
              <a:rPr lang="en-US" altLang="zh-CN" dirty="0"/>
              <a:t>MIPS</a:t>
            </a:r>
            <a:r>
              <a:rPr lang="zh-CN" altLang="en-US" dirty="0"/>
              <a:t>只有 </a:t>
            </a:r>
            <a:r>
              <a:rPr lang="en-US" altLang="zh-CN" dirty="0"/>
              <a:t>load/store</a:t>
            </a:r>
            <a:r>
              <a:rPr lang="zh-CN" altLang="en-US" dirty="0"/>
              <a:t>会访问主存</a:t>
            </a:r>
            <a:endParaRPr lang="en-US" altLang="zh-CN" dirty="0"/>
          </a:p>
          <a:p>
            <a:r>
              <a:rPr lang="zh-CN" altLang="en-US" dirty="0"/>
              <a:t>也就是 </a:t>
            </a:r>
            <a:r>
              <a:rPr lang="en-US" altLang="zh-CN" dirty="0" err="1"/>
              <a:t>lw</a:t>
            </a:r>
            <a:r>
              <a:rPr lang="en-US" altLang="zh-CN" dirty="0"/>
              <a:t>  </a:t>
            </a:r>
            <a:r>
              <a:rPr lang="zh-CN" altLang="en-US" dirty="0"/>
              <a:t>和 </a:t>
            </a:r>
            <a:r>
              <a:rPr lang="en-US" altLang="zh-CN" dirty="0" err="1"/>
              <a:t>sw</a:t>
            </a:r>
            <a:r>
              <a:rPr lang="en-US" altLang="zh-CN" dirty="0"/>
              <a:t> </a:t>
            </a:r>
            <a:r>
              <a:rPr lang="zh-CN" altLang="en-US" dirty="0"/>
              <a:t>命令</a:t>
            </a:r>
            <a:endParaRPr lang="en-US" altLang="zh-CN" dirty="0"/>
          </a:p>
          <a:p>
            <a:r>
              <a:rPr lang="zh-CN" altLang="en-US" dirty="0"/>
              <a:t>其他的都是访问寄存器之类的</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60E91183-D12B-4452-93C7-79A28EDFE416}"/>
              </a:ext>
            </a:extLst>
          </p:cNvPr>
          <p:cNvPicPr>
            <a:picLocks noChangeAspect="1"/>
          </p:cNvPicPr>
          <p:nvPr/>
        </p:nvPicPr>
        <p:blipFill>
          <a:blip r:embed="rId2"/>
          <a:stretch>
            <a:fillRect/>
          </a:stretch>
        </p:blipFill>
        <p:spPr>
          <a:xfrm>
            <a:off x="0" y="0"/>
            <a:ext cx="9582151" cy="6858000"/>
          </a:xfrm>
          <a:prstGeom prst="rect">
            <a:avLst/>
          </a:prstGeom>
        </p:spPr>
      </p:pic>
    </p:spTree>
    <p:extLst>
      <p:ext uri="{BB962C8B-B14F-4D97-AF65-F5344CB8AC3E}">
        <p14:creationId xmlns:p14="http://schemas.microsoft.com/office/powerpoint/2010/main" val="4056798042"/>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56751" y="1250302"/>
            <a:ext cx="2635250" cy="5607698"/>
          </a:xfrm>
        </p:spPr>
        <p:txBody>
          <a:bodyPr/>
          <a:lstStyle/>
          <a:p>
            <a:r>
              <a:rPr lang="zh-CN" altLang="en-US" dirty="0"/>
              <a:t>简单理解，一般不考</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5F7A6A1B-73DC-46A7-B1F6-4AC48BDC1296}"/>
              </a:ext>
            </a:extLst>
          </p:cNvPr>
          <p:cNvPicPr>
            <a:picLocks noChangeAspect="1"/>
          </p:cNvPicPr>
          <p:nvPr/>
        </p:nvPicPr>
        <p:blipFill>
          <a:blip r:embed="rId2"/>
          <a:stretch>
            <a:fillRect/>
          </a:stretch>
        </p:blipFill>
        <p:spPr>
          <a:xfrm>
            <a:off x="0" y="-13996"/>
            <a:ext cx="9556750" cy="6858000"/>
          </a:xfrm>
          <a:prstGeom prst="rect">
            <a:avLst/>
          </a:prstGeom>
        </p:spPr>
      </p:pic>
    </p:spTree>
    <p:extLst>
      <p:ext uri="{BB962C8B-B14F-4D97-AF65-F5344CB8AC3E}">
        <p14:creationId xmlns:p14="http://schemas.microsoft.com/office/powerpoint/2010/main" val="2731456278"/>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601201" y="1250302"/>
            <a:ext cx="2590799" cy="5607698"/>
          </a:xfrm>
        </p:spPr>
        <p:txBody>
          <a:bodyPr/>
          <a:lstStyle/>
          <a:p>
            <a:r>
              <a:rPr lang="zh-CN" altLang="en-US" dirty="0"/>
              <a:t>简单过。</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A8C40B94-F0FA-4C18-80C1-19BBFA53A08D}"/>
              </a:ext>
            </a:extLst>
          </p:cNvPr>
          <p:cNvPicPr>
            <a:picLocks noChangeAspect="1"/>
          </p:cNvPicPr>
          <p:nvPr/>
        </p:nvPicPr>
        <p:blipFill>
          <a:blip r:embed="rId2"/>
          <a:stretch>
            <a:fillRect/>
          </a:stretch>
        </p:blipFill>
        <p:spPr>
          <a:xfrm>
            <a:off x="0" y="0"/>
            <a:ext cx="9601201" cy="6858000"/>
          </a:xfrm>
          <a:prstGeom prst="rect">
            <a:avLst/>
          </a:prstGeom>
        </p:spPr>
      </p:pic>
    </p:spTree>
    <p:extLst>
      <p:ext uri="{BB962C8B-B14F-4D97-AF65-F5344CB8AC3E}">
        <p14:creationId xmlns:p14="http://schemas.microsoft.com/office/powerpoint/2010/main" val="3691305999"/>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744389" y="1250302"/>
            <a:ext cx="2447611" cy="5607698"/>
          </a:xfrm>
        </p:spPr>
        <p:txBody>
          <a:bodyPr/>
          <a:lstStyle/>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EA084272-5BC5-422B-B02A-AB605C65FF18}"/>
              </a:ext>
            </a:extLst>
          </p:cNvPr>
          <p:cNvPicPr>
            <a:picLocks noChangeAspect="1"/>
          </p:cNvPicPr>
          <p:nvPr/>
        </p:nvPicPr>
        <p:blipFill>
          <a:blip r:embed="rId2"/>
          <a:stretch>
            <a:fillRect/>
          </a:stretch>
        </p:blipFill>
        <p:spPr>
          <a:xfrm>
            <a:off x="0" y="0"/>
            <a:ext cx="9589739" cy="6858000"/>
          </a:xfrm>
          <a:prstGeom prst="rect">
            <a:avLst/>
          </a:prstGeom>
        </p:spPr>
      </p:pic>
    </p:spTree>
    <p:extLst>
      <p:ext uri="{BB962C8B-B14F-4D97-AF65-F5344CB8AC3E}">
        <p14:creationId xmlns:p14="http://schemas.microsoft.com/office/powerpoint/2010/main" val="982224488"/>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417050" y="1268962"/>
            <a:ext cx="2774950" cy="5589037"/>
          </a:xfrm>
        </p:spPr>
        <p:txBody>
          <a:bodyPr/>
          <a:lstStyle/>
          <a:p>
            <a:r>
              <a:rPr lang="zh-CN" altLang="en-US" dirty="0"/>
              <a:t>核心：写出操作码的组成。</a:t>
            </a:r>
            <a:endParaRPr lang="en-US" altLang="zh-CN" dirty="0"/>
          </a:p>
          <a:p>
            <a:r>
              <a:rPr lang="en-US" altLang="zh-CN" dirty="0"/>
              <a:t>TIPS</a:t>
            </a:r>
            <a:r>
              <a:rPr lang="zh-CN" altLang="en-US" dirty="0"/>
              <a:t>：</a:t>
            </a:r>
            <a:endParaRPr lang="en-US" altLang="zh-CN" dirty="0"/>
          </a:p>
          <a:p>
            <a:r>
              <a:rPr lang="zh-CN" altLang="en-US" dirty="0"/>
              <a:t>每一条指令和一个操作码一一对应</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6CFC3A47-EE84-4019-A6BA-571143AA30E8}"/>
              </a:ext>
            </a:extLst>
          </p:cNvPr>
          <p:cNvPicPr>
            <a:picLocks noChangeAspect="1"/>
          </p:cNvPicPr>
          <p:nvPr/>
        </p:nvPicPr>
        <p:blipFill>
          <a:blip r:embed="rId2"/>
          <a:stretch>
            <a:fillRect/>
          </a:stretch>
        </p:blipFill>
        <p:spPr>
          <a:xfrm>
            <a:off x="0" y="0"/>
            <a:ext cx="9417050" cy="6858000"/>
          </a:xfrm>
          <a:prstGeom prst="rect">
            <a:avLst/>
          </a:prstGeom>
        </p:spPr>
      </p:pic>
    </p:spTree>
    <p:extLst>
      <p:ext uri="{BB962C8B-B14F-4D97-AF65-F5344CB8AC3E}">
        <p14:creationId xmlns:p14="http://schemas.microsoft.com/office/powerpoint/2010/main" val="289217688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59251" y="1250302"/>
            <a:ext cx="2632750" cy="5607698"/>
          </a:xfrm>
        </p:spPr>
        <p:txBody>
          <a:bodyPr/>
          <a:lstStyle/>
          <a:p>
            <a:r>
              <a:rPr lang="zh-CN" altLang="en-US" dirty="0"/>
              <a:t>注意核心：</a:t>
            </a:r>
            <a:r>
              <a:rPr lang="en-US" altLang="zh-CN" dirty="0"/>
              <a:t>PC</a:t>
            </a:r>
            <a:r>
              <a:rPr lang="zh-CN" altLang="en-US" dirty="0"/>
              <a:t>自动每次加上</a:t>
            </a:r>
            <a:r>
              <a:rPr lang="en-US" altLang="zh-CN" dirty="0"/>
              <a:t>4</a:t>
            </a:r>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2366F6FA-A4AE-44BA-A06B-FF0BC04E975E}"/>
              </a:ext>
            </a:extLst>
          </p:cNvPr>
          <p:cNvPicPr>
            <a:picLocks noChangeAspect="1"/>
          </p:cNvPicPr>
          <p:nvPr/>
        </p:nvPicPr>
        <p:blipFill>
          <a:blip r:embed="rId2"/>
          <a:stretch>
            <a:fillRect/>
          </a:stretch>
        </p:blipFill>
        <p:spPr>
          <a:xfrm>
            <a:off x="0" y="0"/>
            <a:ext cx="9559250" cy="6858000"/>
          </a:xfrm>
          <a:prstGeom prst="rect">
            <a:avLst/>
          </a:prstGeom>
        </p:spPr>
      </p:pic>
    </p:spTree>
    <p:extLst>
      <p:ext uri="{BB962C8B-B14F-4D97-AF65-F5344CB8AC3E}">
        <p14:creationId xmlns:p14="http://schemas.microsoft.com/office/powerpoint/2010/main" val="3499662511"/>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493251" y="1250302"/>
            <a:ext cx="2698750" cy="5607698"/>
          </a:xfrm>
        </p:spPr>
        <p:txBody>
          <a:bodyPr/>
          <a:lstStyle/>
          <a:p>
            <a:r>
              <a:rPr lang="en-US" altLang="zh-CN" dirty="0"/>
              <a:t>TIPS:</a:t>
            </a:r>
          </a:p>
          <a:p>
            <a:r>
              <a:rPr lang="zh-CN" altLang="en-US" dirty="0"/>
              <a:t>记住</a:t>
            </a:r>
            <a:r>
              <a:rPr lang="en-US" altLang="zh-CN" dirty="0"/>
              <a:t>RIJ</a:t>
            </a:r>
            <a:r>
              <a:rPr lang="zh-CN" altLang="en-US" dirty="0"/>
              <a:t>指令的构成，后面有用到的</a:t>
            </a:r>
            <a:endParaRPr lang="en-US" altLang="zh-CN"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18AAED7A-CE21-4F01-ACA7-F4E539279742}"/>
              </a:ext>
            </a:extLst>
          </p:cNvPr>
          <p:cNvPicPr>
            <a:picLocks noChangeAspect="1"/>
          </p:cNvPicPr>
          <p:nvPr/>
        </p:nvPicPr>
        <p:blipFill>
          <a:blip r:embed="rId2"/>
          <a:stretch>
            <a:fillRect/>
          </a:stretch>
        </p:blipFill>
        <p:spPr>
          <a:xfrm>
            <a:off x="0" y="0"/>
            <a:ext cx="9493250" cy="6858000"/>
          </a:xfrm>
          <a:prstGeom prst="rect">
            <a:avLst/>
          </a:prstGeom>
        </p:spPr>
      </p:pic>
    </p:spTree>
    <p:extLst>
      <p:ext uri="{BB962C8B-B14F-4D97-AF65-F5344CB8AC3E}">
        <p14:creationId xmlns:p14="http://schemas.microsoft.com/office/powerpoint/2010/main" val="2019508614"/>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719D739B-931D-4F61-A082-DA043322D60D}"/>
              </a:ext>
            </a:extLst>
          </p:cNvPr>
          <p:cNvSpPr>
            <a:spLocks noGrp="1"/>
          </p:cNvSpPr>
          <p:nvPr>
            <p:ph type="body" idx="13"/>
          </p:nvPr>
        </p:nvSpPr>
        <p:spPr>
          <a:xfrm>
            <a:off x="635001" y="1576873"/>
            <a:ext cx="11009603" cy="4658827"/>
          </a:xfrm>
        </p:spPr>
        <p:txBody>
          <a:bodyPr/>
          <a:lstStyle/>
          <a:p>
            <a:pPr marL="342900" indent="-342900">
              <a:buFont typeface="Arial" panose="020B0604020202020204" pitchFamily="34" charset="0"/>
              <a:buChar char="•"/>
            </a:pPr>
            <a:r>
              <a:rPr lang="en-US" altLang="zh-CN" dirty="0"/>
              <a:t>R(Register)</a:t>
            </a:r>
            <a:r>
              <a:rPr lang="zh-CN" altLang="en-US" dirty="0"/>
              <a:t>型指令，也叫</a:t>
            </a:r>
            <a:r>
              <a:rPr lang="en-US" altLang="zh-CN" dirty="0"/>
              <a:t>RR</a:t>
            </a:r>
            <a:r>
              <a:rPr lang="zh-CN" altLang="en-US" dirty="0"/>
              <a:t>型指令。该指令的源操作数和目的操作数都是寄存器。算数指令都是</a:t>
            </a:r>
            <a:r>
              <a:rPr lang="en-US" altLang="zh-CN" dirty="0"/>
              <a:t>RR</a:t>
            </a:r>
            <a:r>
              <a:rPr lang="zh-CN" altLang="en-US" dirty="0"/>
              <a:t>指令</a:t>
            </a:r>
            <a:endParaRPr lang="en-US" altLang="zh-CN" dirty="0"/>
          </a:p>
          <a:p>
            <a:pPr marL="342900" indent="-342900">
              <a:buFont typeface="Arial" panose="020B0604020202020204" pitchFamily="34" charset="0"/>
              <a:buChar char="•"/>
            </a:pPr>
            <a:r>
              <a:rPr lang="en-US" altLang="zh-CN" dirty="0"/>
              <a:t>I(Immediate)</a:t>
            </a:r>
            <a:r>
              <a:rPr lang="zh-CN" altLang="en-US" dirty="0"/>
              <a:t>型指令，是立即数指令、该类型指令的一个源操作数是</a:t>
            </a:r>
            <a:r>
              <a:rPr lang="en-US" altLang="zh-CN" b="1" dirty="0"/>
              <a:t>16</a:t>
            </a:r>
            <a:r>
              <a:rPr lang="zh-CN" altLang="en-US" b="1" dirty="0"/>
              <a:t>位立即数</a:t>
            </a:r>
            <a:r>
              <a:rPr lang="zh-CN" altLang="en-US" dirty="0"/>
              <a:t>，另两个操作数是寄存器操作数，因此也称为</a:t>
            </a:r>
            <a:r>
              <a:rPr lang="en-US" altLang="zh-CN" dirty="0"/>
              <a:t>R- I</a:t>
            </a:r>
            <a:r>
              <a:rPr lang="zh-CN" altLang="en-US" dirty="0"/>
              <a:t>型指令。</a:t>
            </a:r>
            <a:endParaRPr lang="en-US" altLang="zh-CN" dirty="0"/>
          </a:p>
          <a:p>
            <a:pPr marL="342900" indent="-342900">
              <a:buFont typeface="Arial" panose="020B0604020202020204" pitchFamily="34" charset="0"/>
              <a:buChar char="•"/>
            </a:pPr>
            <a:r>
              <a:rPr lang="en-US" altLang="zh-CN" dirty="0"/>
              <a:t>J(Jump)</a:t>
            </a:r>
            <a:r>
              <a:rPr lang="zh-CN" altLang="en-US" dirty="0"/>
              <a:t>型指令，是无条件转移指令。</a:t>
            </a:r>
          </a:p>
        </p:txBody>
      </p:sp>
      <p:sp>
        <p:nvSpPr>
          <p:cNvPr id="3" name="文本占位符 2">
            <a:extLst>
              <a:ext uri="{FF2B5EF4-FFF2-40B4-BE49-F238E27FC236}">
                <a16:creationId xmlns:a16="http://schemas.microsoft.com/office/drawing/2014/main" id="{6498E1BB-A4DF-4258-B3E6-1C5905A28CB3}"/>
              </a:ext>
            </a:extLst>
          </p:cNvPr>
          <p:cNvSpPr>
            <a:spLocks noGrp="1"/>
          </p:cNvSpPr>
          <p:nvPr>
            <p:ph type="body" sz="quarter" idx="14"/>
          </p:nvPr>
        </p:nvSpPr>
        <p:spPr/>
        <p:txBody>
          <a:bodyPr>
            <a:normAutofit lnSpcReduction="10000"/>
          </a:bodyPr>
          <a:lstStyle/>
          <a:p>
            <a:r>
              <a:rPr lang="zh-CN" altLang="en-US" dirty="0"/>
              <a:t>指令类型</a:t>
            </a:r>
            <a:endParaRPr lang="en-US" altLang="zh-CN" dirty="0"/>
          </a:p>
        </p:txBody>
      </p:sp>
    </p:spTree>
    <p:extLst>
      <p:ext uri="{BB962C8B-B14F-4D97-AF65-F5344CB8AC3E}">
        <p14:creationId xmlns:p14="http://schemas.microsoft.com/office/powerpoint/2010/main" val="3925325148"/>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12FA13C-18CC-4558-9F1A-8884D7370861}"/>
              </a:ext>
            </a:extLst>
          </p:cNvPr>
          <p:cNvSpPr>
            <a:spLocks noGrp="1"/>
          </p:cNvSpPr>
          <p:nvPr>
            <p:ph type="body" idx="13"/>
          </p:nvPr>
        </p:nvSpPr>
        <p:spPr/>
        <p:txBody>
          <a:bodyPr/>
          <a:lstStyle/>
          <a:p>
            <a:pPr marL="342900" indent="-342900">
              <a:buFont typeface="Arial" panose="020B0604020202020204" pitchFamily="34" charset="0"/>
              <a:buChar char="•"/>
            </a:pPr>
            <a:r>
              <a:rPr lang="en-US" altLang="zh-CN" dirty="0"/>
              <a:t>R: [op(6) : </a:t>
            </a:r>
            <a:r>
              <a:rPr lang="en-US" altLang="zh-CN" dirty="0" err="1"/>
              <a:t>rs</a:t>
            </a:r>
            <a:r>
              <a:rPr lang="en-US" altLang="zh-CN" dirty="0"/>
              <a:t>(5) : rt(6): </a:t>
            </a:r>
            <a:r>
              <a:rPr lang="en-US" altLang="zh-CN" dirty="0" err="1"/>
              <a:t>rd</a:t>
            </a:r>
            <a:r>
              <a:rPr lang="en-US" altLang="zh-CN" dirty="0"/>
              <a:t>(5) : </a:t>
            </a:r>
            <a:r>
              <a:rPr lang="en-US" altLang="zh-CN" dirty="0" err="1"/>
              <a:t>shamt</a:t>
            </a:r>
            <a:r>
              <a:rPr lang="en-US" altLang="zh-CN" dirty="0"/>
              <a:t>(5) : </a:t>
            </a:r>
            <a:r>
              <a:rPr lang="en-US" altLang="zh-CN" dirty="0" err="1"/>
              <a:t>funct</a:t>
            </a:r>
            <a:r>
              <a:rPr lang="en-US" altLang="zh-CN" dirty="0"/>
              <a:t>(6)]</a:t>
            </a:r>
          </a:p>
          <a:p>
            <a:pPr marL="1045210" lvl="1" indent="-342900"/>
            <a:r>
              <a:rPr lang="en-US" altLang="zh-CN" dirty="0"/>
              <a:t>Op</a:t>
            </a:r>
            <a:r>
              <a:rPr lang="zh-CN" altLang="en-US" dirty="0"/>
              <a:t>操作码，</a:t>
            </a:r>
            <a:r>
              <a:rPr lang="en-US" altLang="zh-CN" dirty="0" err="1"/>
              <a:t>shamt</a:t>
            </a:r>
            <a:r>
              <a:rPr lang="en-US" altLang="zh-CN" dirty="0"/>
              <a:t> </a:t>
            </a:r>
            <a:r>
              <a:rPr lang="zh-CN" altLang="en-US" dirty="0"/>
              <a:t>移位操作码， </a:t>
            </a:r>
            <a:r>
              <a:rPr lang="en-US" altLang="zh-CN" dirty="0" err="1"/>
              <a:t>func</a:t>
            </a:r>
            <a:r>
              <a:rPr lang="en-US" altLang="zh-CN" dirty="0"/>
              <a:t> </a:t>
            </a:r>
            <a:r>
              <a:rPr lang="zh-CN" altLang="en-US" dirty="0"/>
              <a:t>是什么算数操作</a:t>
            </a:r>
            <a:endParaRPr lang="en-US" altLang="zh-CN" dirty="0"/>
          </a:p>
          <a:p>
            <a:pPr marL="342900" indent="-342900">
              <a:buFont typeface="Arial" panose="020B0604020202020204" pitchFamily="34" charset="0"/>
              <a:buChar char="•"/>
            </a:pPr>
            <a:r>
              <a:rPr lang="en-US" altLang="zh-CN" dirty="0"/>
              <a:t>I:</a:t>
            </a:r>
            <a:r>
              <a:rPr lang="zh-CN" altLang="en-US" dirty="0"/>
              <a:t> </a:t>
            </a:r>
            <a:r>
              <a:rPr lang="en-US" altLang="zh-CN" dirty="0"/>
              <a:t>[op(6) : </a:t>
            </a:r>
            <a:r>
              <a:rPr lang="en-US" altLang="zh-CN" dirty="0" err="1"/>
              <a:t>rs</a:t>
            </a:r>
            <a:r>
              <a:rPr lang="en-US" altLang="zh-CN" dirty="0"/>
              <a:t>(5) : rt(5) : add/immediate(16) ]</a:t>
            </a:r>
          </a:p>
          <a:p>
            <a:pPr marL="342900" indent="-342900">
              <a:buFont typeface="Arial" panose="020B0604020202020204" pitchFamily="34" charset="0"/>
              <a:buChar char="•"/>
            </a:pPr>
            <a:r>
              <a:rPr lang="en-US" altLang="zh-CN" dirty="0"/>
              <a:t>J:[op(6): add(26)]</a:t>
            </a:r>
          </a:p>
          <a:p>
            <a:pPr marL="1045210" lvl="1" indent="-342900"/>
            <a:r>
              <a:rPr lang="en-US" altLang="zh-CN" dirty="0"/>
              <a:t>PC = PC[0:3] + add(26) + [00]  </a:t>
            </a:r>
            <a:r>
              <a:rPr lang="zh-CN" altLang="en-US" dirty="0"/>
              <a:t>得到新的跳转地址</a:t>
            </a:r>
            <a:r>
              <a:rPr lang="en-US" altLang="zh-CN" dirty="0"/>
              <a:t> </a:t>
            </a:r>
          </a:p>
          <a:p>
            <a:pPr marL="342900" indent="-342900">
              <a:buFont typeface="Arial" panose="020B0604020202020204" pitchFamily="34" charset="0"/>
              <a:buChar char="•"/>
            </a:pPr>
            <a:r>
              <a:rPr lang="en-US" altLang="zh-CN" dirty="0"/>
              <a:t>MIPS</a:t>
            </a:r>
            <a:r>
              <a:rPr lang="zh-CN" altLang="en-US" dirty="0"/>
              <a:t>指令 访问存储器的操作只有两条命令  </a:t>
            </a:r>
            <a:r>
              <a:rPr lang="en-US" altLang="zh-CN" dirty="0"/>
              <a:t>Load </a:t>
            </a:r>
            <a:r>
              <a:rPr lang="zh-CN" altLang="en-US" dirty="0"/>
              <a:t>， </a:t>
            </a:r>
            <a:r>
              <a:rPr lang="en-US" altLang="zh-CN" dirty="0"/>
              <a:t>Store</a:t>
            </a:r>
          </a:p>
          <a:p>
            <a:pPr marL="342900" indent="-342900">
              <a:buFont typeface="Arial" panose="020B0604020202020204" pitchFamily="34" charset="0"/>
              <a:buChar char="•"/>
            </a:pPr>
            <a:r>
              <a:rPr lang="zh-CN" altLang="en-US" dirty="0"/>
              <a:t>简单命令理解记忆 主要记住模型机的</a:t>
            </a:r>
            <a:r>
              <a:rPr lang="en-US" altLang="zh-CN" dirty="0"/>
              <a:t>:</a:t>
            </a:r>
          </a:p>
          <a:p>
            <a:pPr marL="1045210" lvl="1" indent="-342900"/>
            <a:r>
              <a:rPr lang="en-US" altLang="zh-CN" dirty="0" err="1"/>
              <a:t>Sra</a:t>
            </a:r>
            <a:r>
              <a:rPr lang="en-US" altLang="zh-CN" dirty="0"/>
              <a:t> </a:t>
            </a:r>
            <a:r>
              <a:rPr lang="zh-CN" altLang="en-US" dirty="0"/>
              <a:t>算术右移</a:t>
            </a:r>
            <a:r>
              <a:rPr lang="en-US" altLang="zh-CN" dirty="0"/>
              <a:t>10</a:t>
            </a:r>
            <a:r>
              <a:rPr lang="zh-CN" altLang="en-US" dirty="0"/>
              <a:t>位  </a:t>
            </a:r>
            <a:r>
              <a:rPr lang="en-US" altLang="zh-CN" dirty="0" err="1"/>
              <a:t>sra</a:t>
            </a:r>
            <a:r>
              <a:rPr lang="en-US" altLang="zh-CN" dirty="0"/>
              <a:t> MYMs1, MYMs2,10 </a:t>
            </a:r>
            <a:r>
              <a:rPr lang="zh-CN" altLang="en-US" dirty="0"/>
              <a:t>  </a:t>
            </a:r>
            <a:r>
              <a:rPr lang="en-US" altLang="zh-CN" dirty="0"/>
              <a:t>MYMs2</a:t>
            </a:r>
            <a:r>
              <a:rPr lang="zh-CN" altLang="en-US" dirty="0"/>
              <a:t>算数右移</a:t>
            </a:r>
            <a:r>
              <a:rPr lang="en-US" altLang="zh-CN" dirty="0"/>
              <a:t>10</a:t>
            </a:r>
            <a:r>
              <a:rPr lang="zh-CN" altLang="en-US" dirty="0"/>
              <a:t>位存入</a:t>
            </a:r>
            <a:r>
              <a:rPr lang="en-US" altLang="zh-CN" dirty="0"/>
              <a:t>MYMs1</a:t>
            </a:r>
          </a:p>
          <a:p>
            <a:pPr marL="1045210" lvl="1" indent="-342900"/>
            <a:r>
              <a:rPr lang="en-US" altLang="zh-CN" dirty="0" err="1"/>
              <a:t>Addi</a:t>
            </a:r>
            <a:r>
              <a:rPr lang="en-US" altLang="zh-CN" dirty="0"/>
              <a:t> MYMs1, MYMs2, 100 # MYMs1 = MYMs2 + 100</a:t>
            </a:r>
          </a:p>
          <a:p>
            <a:pPr marL="1045210" lvl="1" indent="-342900"/>
            <a:endParaRPr lang="en-US" altLang="zh-CN" dirty="0"/>
          </a:p>
          <a:p>
            <a:endParaRPr lang="en-US" altLang="zh-CN" dirty="0"/>
          </a:p>
        </p:txBody>
      </p:sp>
      <p:sp>
        <p:nvSpPr>
          <p:cNvPr id="3" name="文本占位符 2">
            <a:extLst>
              <a:ext uri="{FF2B5EF4-FFF2-40B4-BE49-F238E27FC236}">
                <a16:creationId xmlns:a16="http://schemas.microsoft.com/office/drawing/2014/main" id="{A082B834-DFE6-4968-A393-1905F3BCB55D}"/>
              </a:ext>
            </a:extLst>
          </p:cNvPr>
          <p:cNvSpPr>
            <a:spLocks noGrp="1"/>
          </p:cNvSpPr>
          <p:nvPr>
            <p:ph type="body" sz="quarter" idx="14"/>
          </p:nvPr>
        </p:nvSpPr>
        <p:spPr/>
        <p:txBody>
          <a:bodyPr>
            <a:normAutofit lnSpcReduction="10000"/>
          </a:bodyPr>
          <a:lstStyle/>
          <a:p>
            <a:r>
              <a:rPr lang="zh-CN" altLang="en-US" dirty="0"/>
              <a:t>指令类型 二</a:t>
            </a:r>
          </a:p>
        </p:txBody>
      </p:sp>
    </p:spTree>
    <p:extLst>
      <p:ext uri="{BB962C8B-B14F-4D97-AF65-F5344CB8AC3E}">
        <p14:creationId xmlns:p14="http://schemas.microsoft.com/office/powerpoint/2010/main" val="1823127234"/>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CA4A2942-64A9-4D3A-B4B5-305D704385E1}"/>
              </a:ext>
            </a:extLst>
          </p:cNvPr>
          <p:cNvSpPr>
            <a:spLocks noGrp="1"/>
          </p:cNvSpPr>
          <p:nvPr>
            <p:ph type="body" idx="13"/>
          </p:nvPr>
        </p:nvSpPr>
        <p:spPr/>
        <p:txBody>
          <a:bodyPr/>
          <a:lstStyle/>
          <a:p>
            <a:pPr marL="342900" indent="-342900">
              <a:buFont typeface="Arial" panose="020B0604020202020204" pitchFamily="34" charset="0"/>
              <a:buChar char="•"/>
            </a:pPr>
            <a:r>
              <a:rPr lang="en-US" altLang="zh-CN" dirty="0" err="1"/>
              <a:t>bne</a:t>
            </a:r>
            <a:r>
              <a:rPr lang="en-US" altLang="zh-CN" dirty="0"/>
              <a:t>  MYMs1, MYMs2, 25 # if MYMs2</a:t>
            </a:r>
            <a:r>
              <a:rPr lang="zh-CN" altLang="en-US" dirty="0"/>
              <a:t>不等于</a:t>
            </a:r>
            <a:r>
              <a:rPr lang="en-US" altLang="zh-CN" dirty="0"/>
              <a:t>MYMs1</a:t>
            </a:r>
            <a:r>
              <a:rPr lang="zh-CN" altLang="en-US" dirty="0"/>
              <a:t>转移到 </a:t>
            </a:r>
            <a:r>
              <a:rPr lang="en-US" altLang="zh-CN" dirty="0"/>
              <a:t>25*4 (</a:t>
            </a:r>
            <a:r>
              <a:rPr lang="zh-CN" altLang="en-US" dirty="0"/>
              <a:t>左移两位</a:t>
            </a:r>
            <a:r>
              <a:rPr lang="en-US" altLang="zh-CN" dirty="0"/>
              <a:t>)+ PC(</a:t>
            </a:r>
            <a:r>
              <a:rPr lang="zh-CN" altLang="en-US" dirty="0"/>
              <a:t>当前值</a:t>
            </a:r>
            <a:r>
              <a:rPr lang="en-US" altLang="zh-CN" dirty="0"/>
              <a:t>)</a:t>
            </a:r>
          </a:p>
          <a:p>
            <a:pPr marL="342900" indent="-342900">
              <a:buFont typeface="Arial" panose="020B0604020202020204" pitchFamily="34" charset="0"/>
              <a:buChar char="•"/>
            </a:pPr>
            <a:r>
              <a:rPr lang="en-US" altLang="zh-CN" dirty="0"/>
              <a:t>or MYMs1,MYMs2,MYMs3  # MYMs1 = MYMs2 | MYMs3 </a:t>
            </a:r>
            <a:r>
              <a:rPr lang="zh-CN" altLang="en-US" dirty="0"/>
              <a:t>或指令</a:t>
            </a:r>
            <a:endParaRPr lang="en-US" altLang="zh-CN" dirty="0"/>
          </a:p>
          <a:p>
            <a:pPr marL="342900" indent="-342900">
              <a:buFont typeface="Arial" panose="020B0604020202020204" pitchFamily="34" charset="0"/>
              <a:buChar char="•"/>
            </a:pPr>
            <a:endParaRPr lang="zh-CN" altLang="en-US" dirty="0"/>
          </a:p>
        </p:txBody>
      </p:sp>
      <p:sp>
        <p:nvSpPr>
          <p:cNvPr id="3" name="文本占位符 2">
            <a:extLst>
              <a:ext uri="{FF2B5EF4-FFF2-40B4-BE49-F238E27FC236}">
                <a16:creationId xmlns:a16="http://schemas.microsoft.com/office/drawing/2014/main" id="{D66736B1-6A4C-4271-A6F8-4C37389022BD}"/>
              </a:ext>
            </a:extLst>
          </p:cNvPr>
          <p:cNvSpPr>
            <a:spLocks noGrp="1"/>
          </p:cNvSpPr>
          <p:nvPr>
            <p:ph type="body" sz="quarter" idx="14"/>
          </p:nvPr>
        </p:nvSpPr>
        <p:spPr/>
        <p:txBody>
          <a:bodyPr>
            <a:normAutofit lnSpcReduction="10000"/>
          </a:bodyPr>
          <a:lstStyle/>
          <a:p>
            <a:r>
              <a:rPr lang="zh-CN" altLang="en-US" dirty="0"/>
              <a:t>简单命令理解记忆</a:t>
            </a:r>
            <a:endParaRPr lang="en-US" altLang="zh-CN" dirty="0"/>
          </a:p>
        </p:txBody>
      </p:sp>
    </p:spTree>
    <p:extLst>
      <p:ext uri="{BB962C8B-B14F-4D97-AF65-F5344CB8AC3E}">
        <p14:creationId xmlns:p14="http://schemas.microsoft.com/office/powerpoint/2010/main" val="3933522587"/>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46C48907-B72F-4FD8-B1E0-6E8E42A57A71}"/>
              </a:ext>
            </a:extLst>
          </p:cNvPr>
          <p:cNvSpPr>
            <a:spLocks noGrp="1"/>
          </p:cNvSpPr>
          <p:nvPr>
            <p:ph type="body" idx="13"/>
          </p:nvPr>
        </p:nvSpPr>
        <p:spPr>
          <a:xfrm>
            <a:off x="9255967" y="1587500"/>
            <a:ext cx="2359091" cy="4648200"/>
          </a:xfrm>
        </p:spPr>
        <p:txBody>
          <a:bodyPr/>
          <a:lstStyle/>
          <a:p>
            <a:r>
              <a:rPr lang="zh-CN" altLang="en-US" dirty="0"/>
              <a:t>对于英文字符简单记忆</a:t>
            </a:r>
            <a:endParaRPr lang="en-US" altLang="zh-CN" dirty="0"/>
          </a:p>
        </p:txBody>
      </p:sp>
      <p:sp>
        <p:nvSpPr>
          <p:cNvPr id="3" name="文本占位符 2">
            <a:extLst>
              <a:ext uri="{FF2B5EF4-FFF2-40B4-BE49-F238E27FC236}">
                <a16:creationId xmlns:a16="http://schemas.microsoft.com/office/drawing/2014/main" id="{E35BDA44-8200-4480-8394-B3956B285AD0}"/>
              </a:ext>
            </a:extLst>
          </p:cNvPr>
          <p:cNvSpPr>
            <a:spLocks noGrp="1"/>
          </p:cNvSpPr>
          <p:nvPr>
            <p:ph type="body" sz="quarter" idx="14"/>
          </p:nvPr>
        </p:nvSpPr>
        <p:spPr/>
        <p:txBody>
          <a:bodyPr>
            <a:normAutofit lnSpcReduction="10000"/>
          </a:bodyPr>
          <a:lstStyle/>
          <a:p>
            <a:r>
              <a:rPr lang="zh-CN" altLang="en-US" dirty="0"/>
              <a:t>模型机的命令简单记忆</a:t>
            </a:r>
          </a:p>
        </p:txBody>
      </p:sp>
      <p:pic>
        <p:nvPicPr>
          <p:cNvPr id="5" name="图片 4" descr="图片包含 游戏机, 文字&#10;&#10;描述已自动生成">
            <a:extLst>
              <a:ext uri="{FF2B5EF4-FFF2-40B4-BE49-F238E27FC236}">
                <a16:creationId xmlns:a16="http://schemas.microsoft.com/office/drawing/2014/main" id="{89715E49-3BBD-4F3C-A365-2EC487EA89F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076673"/>
            <a:ext cx="7940351" cy="5768730"/>
          </a:xfrm>
          <a:prstGeom prst="rect">
            <a:avLst/>
          </a:prstGeom>
        </p:spPr>
      </p:pic>
    </p:spTree>
    <p:extLst>
      <p:ext uri="{BB962C8B-B14F-4D97-AF65-F5344CB8AC3E}">
        <p14:creationId xmlns:p14="http://schemas.microsoft.com/office/powerpoint/2010/main" val="3083601579"/>
      </p:ext>
    </p:extLst>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337CC26-121C-443C-885C-4D80D2FCEDB2}"/>
              </a:ext>
            </a:extLst>
          </p:cNvPr>
          <p:cNvSpPr>
            <a:spLocks noGrp="1"/>
          </p:cNvSpPr>
          <p:nvPr>
            <p:ph type="body" idx="13"/>
          </p:nvPr>
        </p:nvSpPr>
        <p:spPr>
          <a:xfrm>
            <a:off x="9116866" y="1259633"/>
            <a:ext cx="3075134" cy="5598367"/>
          </a:xfrm>
        </p:spPr>
        <p:txBody>
          <a:bodyPr/>
          <a:lstStyle/>
          <a:p>
            <a:r>
              <a:rPr lang="en-US" altLang="zh-CN" dirty="0"/>
              <a:t>TIPS</a:t>
            </a:r>
            <a:r>
              <a:rPr lang="zh-CN" altLang="en-US" dirty="0"/>
              <a:t>：</a:t>
            </a:r>
            <a:endParaRPr lang="en-US" altLang="zh-CN" dirty="0"/>
          </a:p>
          <a:p>
            <a:r>
              <a:rPr lang="en-US" altLang="zh-CN" dirty="0"/>
              <a:t>JZC </a:t>
            </a:r>
            <a:r>
              <a:rPr lang="zh-CN" altLang="en-US" dirty="0"/>
              <a:t>一般用在</a:t>
            </a:r>
            <a:r>
              <a:rPr lang="en-US" altLang="zh-CN" dirty="0"/>
              <a:t>if</a:t>
            </a:r>
            <a:r>
              <a:rPr lang="zh-CN" altLang="en-US" dirty="0"/>
              <a:t>判断中</a:t>
            </a:r>
            <a:endParaRPr lang="en-US" altLang="zh-CN" dirty="0"/>
          </a:p>
          <a:p>
            <a:r>
              <a:rPr lang="en-US" altLang="zh-CN" dirty="0"/>
              <a:t>STA</a:t>
            </a:r>
            <a:r>
              <a:rPr lang="zh-CN" altLang="en-US" dirty="0"/>
              <a:t>，大概是 </a:t>
            </a:r>
            <a:r>
              <a:rPr lang="en-US" altLang="zh-CN" dirty="0"/>
              <a:t>store A to</a:t>
            </a:r>
            <a:r>
              <a:rPr lang="zh-CN" altLang="en-US" dirty="0"/>
              <a:t>；</a:t>
            </a:r>
            <a:br>
              <a:rPr lang="en-US" altLang="zh-CN" dirty="0"/>
            </a:br>
            <a:r>
              <a:rPr lang="en-US" altLang="zh-CN" dirty="0"/>
              <a:t>LDA</a:t>
            </a:r>
            <a:r>
              <a:rPr lang="zh-CN" altLang="en-US" dirty="0"/>
              <a:t>，大概是 </a:t>
            </a:r>
            <a:r>
              <a:rPr lang="en-US" altLang="zh-CN" dirty="0"/>
              <a:t>load A from</a:t>
            </a:r>
            <a:r>
              <a:rPr lang="zh-CN" altLang="en-US" dirty="0"/>
              <a:t>；</a:t>
            </a:r>
            <a:endParaRPr lang="en-US" altLang="zh-CN" dirty="0"/>
          </a:p>
          <a:p>
            <a:r>
              <a:rPr lang="zh-CN" altLang="en-US" dirty="0"/>
              <a:t>这一章主要考察对于</a:t>
            </a:r>
            <a:r>
              <a:rPr lang="en-US" altLang="zh-CN" dirty="0"/>
              <a:t>CPU</a:t>
            </a:r>
            <a:r>
              <a:rPr lang="zh-CN" altLang="en-US" dirty="0"/>
              <a:t>指令的设计熟不熟悉。</a:t>
            </a:r>
          </a:p>
        </p:txBody>
      </p:sp>
      <p:sp>
        <p:nvSpPr>
          <p:cNvPr id="3" name="文本占位符 2">
            <a:extLst>
              <a:ext uri="{FF2B5EF4-FFF2-40B4-BE49-F238E27FC236}">
                <a16:creationId xmlns:a16="http://schemas.microsoft.com/office/drawing/2014/main" id="{1B4D206B-7151-420A-8BFF-9856E90E5A5C}"/>
              </a:ext>
            </a:extLst>
          </p:cNvPr>
          <p:cNvSpPr>
            <a:spLocks noGrp="1"/>
          </p:cNvSpPr>
          <p:nvPr>
            <p:ph type="body" sz="quarter" idx="14"/>
          </p:nvPr>
        </p:nvSpPr>
        <p:spPr/>
        <p:txBody>
          <a:bodyPr>
            <a:normAutofit lnSpcReduction="10000"/>
          </a:bodyPr>
          <a:lstStyle/>
          <a:p>
            <a:r>
              <a:rPr lang="zh-CN" altLang="en-US" dirty="0"/>
              <a:t>模型机的命令简单记忆</a:t>
            </a:r>
          </a:p>
          <a:p>
            <a:endParaRPr lang="zh-CN" altLang="en-US" dirty="0"/>
          </a:p>
        </p:txBody>
      </p:sp>
      <p:pic>
        <p:nvPicPr>
          <p:cNvPr id="5" name="图片 4" descr="图片包含 文字, 游戏机, 收据&#10;&#10;描述已自动生成">
            <a:extLst>
              <a:ext uri="{FF2B5EF4-FFF2-40B4-BE49-F238E27FC236}">
                <a16:creationId xmlns:a16="http://schemas.microsoft.com/office/drawing/2014/main" id="{386CFC1C-E3DD-4EC6-9D74-1BCA56A3FF8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16866" cy="6858000"/>
          </a:xfrm>
          <a:prstGeom prst="rect">
            <a:avLst/>
          </a:prstGeom>
        </p:spPr>
      </p:pic>
    </p:spTree>
    <p:extLst>
      <p:ext uri="{BB962C8B-B14F-4D97-AF65-F5344CB8AC3E}">
        <p14:creationId xmlns:p14="http://schemas.microsoft.com/office/powerpoint/2010/main" val="377193986"/>
      </p:ext>
    </p:extLst>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05951" y="1250302"/>
            <a:ext cx="2686049" cy="5607698"/>
          </a:xfrm>
        </p:spPr>
        <p:txBody>
          <a:bodyPr/>
          <a:lstStyle/>
          <a:p>
            <a:r>
              <a:rPr lang="zh-CN" altLang="en-US" dirty="0"/>
              <a:t>简单理解</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2200DA51-333B-4EF1-8E85-4E3E61721B39}"/>
              </a:ext>
            </a:extLst>
          </p:cNvPr>
          <p:cNvPicPr>
            <a:picLocks noChangeAspect="1"/>
          </p:cNvPicPr>
          <p:nvPr/>
        </p:nvPicPr>
        <p:blipFill>
          <a:blip r:embed="rId2"/>
          <a:stretch>
            <a:fillRect/>
          </a:stretch>
        </p:blipFill>
        <p:spPr>
          <a:xfrm>
            <a:off x="0" y="0"/>
            <a:ext cx="9505951" cy="6858000"/>
          </a:xfrm>
          <a:prstGeom prst="rect">
            <a:avLst/>
          </a:prstGeom>
        </p:spPr>
      </p:pic>
    </p:spTree>
    <p:extLst>
      <p:ext uri="{BB962C8B-B14F-4D97-AF65-F5344CB8AC3E}">
        <p14:creationId xmlns:p14="http://schemas.microsoft.com/office/powerpoint/2010/main" val="3347208440"/>
      </p:ext>
    </p:extLst>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63101" y="1250302"/>
            <a:ext cx="2628899" cy="5607698"/>
          </a:xfrm>
        </p:spPr>
        <p:txBody>
          <a:bodyPr/>
          <a:lstStyle/>
          <a:p>
            <a:r>
              <a:rPr lang="zh-CN" altLang="en-US" dirty="0"/>
              <a:t>要点：</a:t>
            </a:r>
            <a:endParaRPr lang="en-US" altLang="zh-CN" dirty="0"/>
          </a:p>
          <a:p>
            <a:r>
              <a:rPr lang="zh-CN" altLang="en-US" dirty="0"/>
              <a:t>寻址方式</a:t>
            </a:r>
            <a:endParaRPr lang="en-US" altLang="zh-CN" dirty="0"/>
          </a:p>
          <a:p>
            <a:r>
              <a:rPr lang="zh-CN" altLang="en-US" dirty="0"/>
              <a:t>指令的设计</a:t>
            </a:r>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593A194D-CB29-4996-9F3B-28E0B952EE7A}"/>
              </a:ext>
            </a:extLst>
          </p:cNvPr>
          <p:cNvPicPr>
            <a:picLocks noChangeAspect="1"/>
          </p:cNvPicPr>
          <p:nvPr/>
        </p:nvPicPr>
        <p:blipFill>
          <a:blip r:embed="rId2"/>
          <a:stretch>
            <a:fillRect/>
          </a:stretch>
        </p:blipFill>
        <p:spPr>
          <a:xfrm>
            <a:off x="0" y="0"/>
            <a:ext cx="9563101" cy="6858000"/>
          </a:xfrm>
          <a:prstGeom prst="rect">
            <a:avLst/>
          </a:prstGeom>
        </p:spPr>
      </p:pic>
    </p:spTree>
    <p:extLst>
      <p:ext uri="{BB962C8B-B14F-4D97-AF65-F5344CB8AC3E}">
        <p14:creationId xmlns:p14="http://schemas.microsoft.com/office/powerpoint/2010/main" val="3110722102"/>
      </p:ext>
    </p:extLst>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594CF16-5AC6-4757-BF32-CA20C42E2DD2}"/>
              </a:ext>
            </a:extLst>
          </p:cNvPr>
          <p:cNvSpPr>
            <a:spLocks noGrp="1"/>
          </p:cNvSpPr>
          <p:nvPr>
            <p:ph type="body" idx="13"/>
          </p:nvPr>
        </p:nvSpPr>
        <p:spPr/>
        <p:txBody>
          <a:bodyPr/>
          <a:lstStyle/>
          <a:p>
            <a:r>
              <a:rPr lang="zh-CN" altLang="en-US" dirty="0"/>
              <a:t>问：</a:t>
            </a:r>
            <a:endParaRPr lang="en-US" altLang="zh-CN" dirty="0"/>
          </a:p>
          <a:p>
            <a:r>
              <a:rPr lang="zh-CN" altLang="en-US" dirty="0"/>
              <a:t>王道</a:t>
            </a:r>
            <a:r>
              <a:rPr lang="en-US" altLang="zh-CN" dirty="0"/>
              <a:t>P150</a:t>
            </a:r>
            <a:r>
              <a:rPr lang="zh-CN" altLang="en-US" dirty="0"/>
              <a:t>左右</a:t>
            </a:r>
            <a:endParaRPr lang="en-US" altLang="zh-CN" dirty="0"/>
          </a:p>
          <a:p>
            <a:r>
              <a:rPr lang="en-US" altLang="zh-CN" dirty="0"/>
              <a:t>1</a:t>
            </a:r>
            <a:r>
              <a:rPr lang="zh-CN" altLang="en-US" dirty="0"/>
              <a:t>）不允许短码是长码的前缀？？？</a:t>
            </a:r>
            <a:endParaRPr lang="en-US" altLang="zh-CN" dirty="0"/>
          </a:p>
          <a:p>
            <a:r>
              <a:rPr lang="zh-CN" altLang="en-US" dirty="0"/>
              <a:t>答：容易产生解码不唯一的问题</a:t>
            </a:r>
            <a:endParaRPr lang="en-US" altLang="zh-CN" dirty="0"/>
          </a:p>
          <a:p>
            <a:r>
              <a:rPr lang="zh-CN" altLang="en-US" dirty="0"/>
              <a:t>比如指令字长</a:t>
            </a:r>
            <a:r>
              <a:rPr lang="en-US" altLang="zh-CN" dirty="0"/>
              <a:t>16</a:t>
            </a:r>
            <a:r>
              <a:rPr lang="zh-CN" altLang="en-US" dirty="0"/>
              <a:t>位   三地址指令</a:t>
            </a:r>
            <a:endParaRPr lang="en-US" altLang="zh-CN" dirty="0"/>
          </a:p>
          <a:p>
            <a:r>
              <a:rPr lang="en-US" altLang="zh-CN" dirty="0"/>
              <a:t>0000 XXXX </a:t>
            </a:r>
            <a:r>
              <a:rPr lang="en-US" altLang="zh-CN" dirty="0" err="1"/>
              <a:t>XXXX</a:t>
            </a:r>
            <a:r>
              <a:rPr lang="zh-CN" altLang="en-US" dirty="0"/>
              <a:t> </a:t>
            </a:r>
            <a:r>
              <a:rPr lang="en-US" altLang="zh-CN" dirty="0"/>
              <a:t>XXXX</a:t>
            </a:r>
          </a:p>
          <a:p>
            <a:r>
              <a:rPr lang="en-US" altLang="zh-CN" dirty="0"/>
              <a:t>1110 XXXX </a:t>
            </a:r>
            <a:r>
              <a:rPr lang="en-US" altLang="zh-CN" dirty="0" err="1"/>
              <a:t>XXXX</a:t>
            </a:r>
            <a:r>
              <a:rPr lang="en-US" altLang="zh-CN" dirty="0"/>
              <a:t> </a:t>
            </a:r>
            <a:r>
              <a:rPr lang="en-US" altLang="zh-CN" dirty="0" err="1"/>
              <a:t>XXXX</a:t>
            </a:r>
            <a:r>
              <a:rPr lang="en-US" altLang="zh-CN" dirty="0"/>
              <a:t> C</a:t>
            </a:r>
          </a:p>
          <a:p>
            <a:r>
              <a:rPr lang="en-US" altLang="zh-CN" dirty="0"/>
              <a:t>1111 0000 XXXX </a:t>
            </a:r>
            <a:r>
              <a:rPr lang="en-US" altLang="zh-CN" dirty="0" err="1"/>
              <a:t>XXXX</a:t>
            </a:r>
            <a:r>
              <a:rPr lang="en-US" altLang="zh-CN" dirty="0"/>
              <a:t> </a:t>
            </a:r>
            <a:r>
              <a:rPr lang="zh-CN" altLang="en-US" dirty="0"/>
              <a:t>二地址指令    中间插入一条  </a:t>
            </a:r>
            <a:r>
              <a:rPr lang="en-US" altLang="zh-CN" dirty="0"/>
              <a:t>C </a:t>
            </a:r>
            <a:r>
              <a:rPr lang="zh-CN" altLang="en-US" dirty="0"/>
              <a:t>下面插入一条</a:t>
            </a:r>
            <a:endParaRPr lang="en-US" altLang="zh-CN" dirty="0"/>
          </a:p>
          <a:p>
            <a:endParaRPr lang="en-US" altLang="zh-CN" dirty="0"/>
          </a:p>
          <a:p>
            <a:r>
              <a:rPr lang="en-US" altLang="zh-CN" dirty="0"/>
              <a:t>1111 XXXX </a:t>
            </a:r>
            <a:r>
              <a:rPr lang="en-US" altLang="zh-CN" dirty="0" err="1"/>
              <a:t>XXXX</a:t>
            </a:r>
            <a:r>
              <a:rPr lang="en-US" altLang="zh-CN" dirty="0"/>
              <a:t> </a:t>
            </a:r>
            <a:r>
              <a:rPr lang="en-US" altLang="zh-CN" dirty="0" err="1"/>
              <a:t>XXXX</a:t>
            </a:r>
            <a:r>
              <a:rPr lang="en-US" altLang="zh-CN" dirty="0"/>
              <a:t>  </a:t>
            </a:r>
            <a:r>
              <a:rPr lang="zh-CN" altLang="en-US" dirty="0"/>
              <a:t>就会导致不知道是二地址指令还是三地址指令</a:t>
            </a:r>
            <a:endParaRPr lang="en-US" altLang="zh-CN" dirty="0"/>
          </a:p>
          <a:p>
            <a:endParaRPr lang="zh-CN" altLang="en-US" dirty="0"/>
          </a:p>
        </p:txBody>
      </p:sp>
      <p:sp>
        <p:nvSpPr>
          <p:cNvPr id="3" name="文本占位符 2">
            <a:extLst>
              <a:ext uri="{FF2B5EF4-FFF2-40B4-BE49-F238E27FC236}">
                <a16:creationId xmlns:a16="http://schemas.microsoft.com/office/drawing/2014/main" id="{58D5C893-0F9B-4DD6-B34C-2D41B7E6A60B}"/>
              </a:ext>
            </a:extLst>
          </p:cNvPr>
          <p:cNvSpPr>
            <a:spLocks noGrp="1"/>
          </p:cNvSpPr>
          <p:nvPr>
            <p:ph type="body" sz="quarter" idx="14"/>
          </p:nvPr>
        </p:nvSpPr>
        <p:spPr/>
        <p:txBody>
          <a:bodyPr>
            <a:normAutofit lnSpcReduction="10000"/>
          </a:bodyPr>
          <a:lstStyle/>
          <a:p>
            <a:r>
              <a:rPr lang="zh-CN" altLang="en-US" dirty="0"/>
              <a:t>思考</a:t>
            </a:r>
          </a:p>
        </p:txBody>
      </p:sp>
    </p:spTree>
    <p:extLst>
      <p:ext uri="{BB962C8B-B14F-4D97-AF65-F5344CB8AC3E}">
        <p14:creationId xmlns:p14="http://schemas.microsoft.com/office/powerpoint/2010/main" val="1124593216"/>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44051" y="1268962"/>
            <a:ext cx="2647949" cy="5589037"/>
          </a:xfrm>
        </p:spPr>
        <p:txBody>
          <a:bodyPr/>
          <a:lstStyle/>
          <a:p>
            <a:r>
              <a:rPr lang="en-US" altLang="zh-CN" dirty="0"/>
              <a:t>TIPS</a:t>
            </a:r>
            <a:r>
              <a:rPr lang="zh-CN" altLang="en-US" dirty="0"/>
              <a:t>：</a:t>
            </a:r>
            <a:endParaRPr lang="en-US" altLang="zh-CN" dirty="0"/>
          </a:p>
          <a:p>
            <a:r>
              <a:rPr lang="zh-CN" altLang="en-US" dirty="0"/>
              <a:t>注意两种方式。</a:t>
            </a:r>
            <a:endParaRPr lang="en-US" altLang="zh-CN" dirty="0"/>
          </a:p>
          <a:p>
            <a:r>
              <a:rPr lang="zh-CN" altLang="en-US" dirty="0"/>
              <a:t>一个操作码固定长度。</a:t>
            </a:r>
            <a:endParaRPr lang="en-US" altLang="zh-CN" dirty="0"/>
          </a:p>
          <a:p>
            <a:r>
              <a:rPr lang="zh-CN" altLang="en-US" dirty="0"/>
              <a:t>一个操作码长度不固定</a:t>
            </a:r>
            <a:endParaRPr lang="en-US" altLang="zh-CN" dirty="0"/>
          </a:p>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0103DAA4-E5C1-47C4-990C-2F30F3334CBB}"/>
              </a:ext>
            </a:extLst>
          </p:cNvPr>
          <p:cNvPicPr>
            <a:picLocks noChangeAspect="1"/>
          </p:cNvPicPr>
          <p:nvPr/>
        </p:nvPicPr>
        <p:blipFill>
          <a:blip r:embed="rId2"/>
          <a:stretch>
            <a:fillRect/>
          </a:stretch>
        </p:blipFill>
        <p:spPr>
          <a:xfrm>
            <a:off x="0" y="0"/>
            <a:ext cx="9544051" cy="6858000"/>
          </a:xfrm>
          <a:prstGeom prst="rect">
            <a:avLst/>
          </a:prstGeom>
        </p:spPr>
      </p:pic>
    </p:spTree>
    <p:extLst>
      <p:ext uri="{BB962C8B-B14F-4D97-AF65-F5344CB8AC3E}">
        <p14:creationId xmlns:p14="http://schemas.microsoft.com/office/powerpoint/2010/main" val="1528489187"/>
      </p:ext>
    </p:extLst>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B37F422B-ECD2-4CB1-8F48-386D6A73BD6B}"/>
              </a:ext>
            </a:extLst>
          </p:cNvPr>
          <p:cNvSpPr>
            <a:spLocks noGrp="1"/>
          </p:cNvSpPr>
          <p:nvPr>
            <p:ph type="body" idx="13"/>
          </p:nvPr>
        </p:nvSpPr>
        <p:spPr/>
        <p:txBody>
          <a:bodyPr/>
          <a:lstStyle/>
          <a:p>
            <a:r>
              <a:rPr lang="zh-CN" altLang="en-US" dirty="0"/>
              <a:t>能够完成两个数的算术运算的单地址指令，地址码指明一个操作数，另一个操作数来自于</a:t>
            </a:r>
            <a:r>
              <a:rPr lang="en-US" altLang="zh-CN" dirty="0"/>
              <a:t>(    )</a:t>
            </a:r>
            <a:r>
              <a:rPr lang="zh-CN" altLang="en-US" dirty="0"/>
              <a:t>方式</a:t>
            </a:r>
            <a:endParaRPr lang="en-US" altLang="zh-CN" dirty="0"/>
          </a:p>
          <a:p>
            <a:pPr marL="457200" indent="-457200">
              <a:buAutoNum type="alphaUcPeriod"/>
            </a:pPr>
            <a:r>
              <a:rPr lang="zh-CN" altLang="en-US" dirty="0"/>
              <a:t>立即寻址</a:t>
            </a:r>
            <a:endParaRPr lang="en-US" altLang="zh-CN" dirty="0"/>
          </a:p>
          <a:p>
            <a:pPr marL="457200" indent="-457200">
              <a:buAutoNum type="alphaUcPeriod"/>
            </a:pPr>
            <a:r>
              <a:rPr lang="zh-CN" altLang="en-US" dirty="0"/>
              <a:t>隐含寻址</a:t>
            </a:r>
            <a:endParaRPr lang="en-US" altLang="zh-CN" dirty="0"/>
          </a:p>
          <a:p>
            <a:pPr marL="457200" indent="-457200">
              <a:buAutoNum type="alphaUcPeriod"/>
            </a:pPr>
            <a:r>
              <a:rPr lang="zh-CN" altLang="en-US" dirty="0"/>
              <a:t>间接寻址</a:t>
            </a:r>
            <a:endParaRPr lang="en-US" altLang="zh-CN" dirty="0"/>
          </a:p>
          <a:p>
            <a:pPr marL="457200" indent="-457200">
              <a:buAutoNum type="alphaUcPeriod"/>
            </a:pPr>
            <a:r>
              <a:rPr lang="zh-CN" altLang="en-US" dirty="0"/>
              <a:t>基址寻址</a:t>
            </a:r>
            <a:endParaRPr lang="en-US" altLang="zh-CN" dirty="0"/>
          </a:p>
        </p:txBody>
      </p:sp>
      <p:sp>
        <p:nvSpPr>
          <p:cNvPr id="3" name="文本占位符 2">
            <a:extLst>
              <a:ext uri="{FF2B5EF4-FFF2-40B4-BE49-F238E27FC236}">
                <a16:creationId xmlns:a16="http://schemas.microsoft.com/office/drawing/2014/main" id="{F48BBE83-98C4-4448-A3F2-2217ECE72863}"/>
              </a:ext>
            </a:extLst>
          </p:cNvPr>
          <p:cNvSpPr>
            <a:spLocks noGrp="1"/>
          </p:cNvSpPr>
          <p:nvPr>
            <p:ph type="body" sz="quarter" idx="14"/>
          </p:nvPr>
        </p:nvSpPr>
        <p:spPr/>
        <p:txBody>
          <a:bodyPr>
            <a:normAutofit lnSpcReduction="10000"/>
          </a:bodyPr>
          <a:lstStyle/>
          <a:p>
            <a:r>
              <a:rPr lang="zh-CN" altLang="en-US" dirty="0"/>
              <a:t>王道选择题第</a:t>
            </a:r>
            <a:r>
              <a:rPr lang="en-US" altLang="zh-CN" dirty="0"/>
              <a:t>9</a:t>
            </a:r>
            <a:r>
              <a:rPr lang="zh-CN" altLang="en-US" dirty="0"/>
              <a:t>题</a:t>
            </a:r>
          </a:p>
        </p:txBody>
      </p:sp>
    </p:spTree>
    <p:extLst>
      <p:ext uri="{BB962C8B-B14F-4D97-AF65-F5344CB8AC3E}">
        <p14:creationId xmlns:p14="http://schemas.microsoft.com/office/powerpoint/2010/main" val="60297692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D82F863-FFFD-4469-B74E-F46F79D6C5D2}"/>
              </a:ext>
            </a:extLst>
          </p:cNvPr>
          <p:cNvSpPr>
            <a:spLocks noGrp="1"/>
          </p:cNvSpPr>
          <p:nvPr>
            <p:ph type="body" idx="13"/>
          </p:nvPr>
        </p:nvSpPr>
        <p:spPr/>
        <p:txBody>
          <a:bodyPr/>
          <a:lstStyle/>
          <a:p>
            <a:r>
              <a:rPr lang="zh-CN" altLang="en-US" dirty="0"/>
              <a:t>另一个操作数通常在累加寄存器中</a:t>
            </a:r>
            <a:r>
              <a:rPr lang="en-US" altLang="zh-CN" dirty="0"/>
              <a:t>(ACC),</a:t>
            </a:r>
            <a:r>
              <a:rPr lang="zh-CN" altLang="en-US" dirty="0"/>
              <a:t>通常属于隐含寻址</a:t>
            </a:r>
          </a:p>
        </p:txBody>
      </p:sp>
      <p:sp>
        <p:nvSpPr>
          <p:cNvPr id="3" name="文本占位符 2">
            <a:extLst>
              <a:ext uri="{FF2B5EF4-FFF2-40B4-BE49-F238E27FC236}">
                <a16:creationId xmlns:a16="http://schemas.microsoft.com/office/drawing/2014/main" id="{3914F622-0DA2-4B99-8F91-CA51E782B351}"/>
              </a:ext>
            </a:extLst>
          </p:cNvPr>
          <p:cNvSpPr>
            <a:spLocks noGrp="1"/>
          </p:cNvSpPr>
          <p:nvPr>
            <p:ph type="body" sz="quarter" idx="14"/>
          </p:nvPr>
        </p:nvSpPr>
        <p:spPr/>
        <p:txBody>
          <a:bodyPr>
            <a:normAutofit lnSpcReduction="10000"/>
          </a:bodyPr>
          <a:lstStyle/>
          <a:p>
            <a:r>
              <a:rPr lang="zh-CN" altLang="en-US" dirty="0"/>
              <a:t>王道选择题第</a:t>
            </a:r>
            <a:r>
              <a:rPr lang="en-US" altLang="zh-CN" dirty="0"/>
              <a:t>9</a:t>
            </a:r>
            <a:r>
              <a:rPr lang="zh-CN" altLang="en-US" dirty="0"/>
              <a:t>题 答案</a:t>
            </a:r>
          </a:p>
          <a:p>
            <a:endParaRPr lang="zh-CN" altLang="en-US" dirty="0"/>
          </a:p>
        </p:txBody>
      </p:sp>
    </p:spTree>
    <p:extLst>
      <p:ext uri="{BB962C8B-B14F-4D97-AF65-F5344CB8AC3E}">
        <p14:creationId xmlns:p14="http://schemas.microsoft.com/office/powerpoint/2010/main" val="810106217"/>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F303B829-31EA-4AFB-A13D-A0E99FCFE71E}"/>
              </a:ext>
            </a:extLst>
          </p:cNvPr>
          <p:cNvSpPr>
            <a:spLocks noGrp="1"/>
          </p:cNvSpPr>
          <p:nvPr>
            <p:ph type="body" idx="13"/>
          </p:nvPr>
        </p:nvSpPr>
        <p:spPr/>
        <p:txBody>
          <a:bodyPr/>
          <a:lstStyle/>
          <a:p>
            <a:r>
              <a:rPr lang="zh-CN" altLang="en-US" dirty="0"/>
              <a:t>一个计算机系统采用</a:t>
            </a:r>
            <a:r>
              <a:rPr lang="en-US" altLang="zh-CN" dirty="0"/>
              <a:t>32</a:t>
            </a:r>
            <a:r>
              <a:rPr lang="zh-CN" altLang="en-US" dirty="0"/>
              <a:t>位单字长指令，地址码为</a:t>
            </a:r>
            <a:r>
              <a:rPr lang="en-US" altLang="zh-CN" dirty="0"/>
              <a:t>12</a:t>
            </a:r>
            <a:r>
              <a:rPr lang="zh-CN" altLang="en-US" dirty="0"/>
              <a:t>位，如果定义了</a:t>
            </a:r>
            <a:r>
              <a:rPr lang="en-US" altLang="zh-CN" dirty="0"/>
              <a:t>250</a:t>
            </a:r>
            <a:r>
              <a:rPr lang="zh-CN" altLang="en-US" dirty="0"/>
              <a:t>二地址指令，那么还可以有</a:t>
            </a:r>
            <a:r>
              <a:rPr lang="en-US" altLang="zh-CN" dirty="0"/>
              <a:t>(   )</a:t>
            </a:r>
            <a:r>
              <a:rPr lang="zh-CN" altLang="en-US" dirty="0"/>
              <a:t>条一地址指令。</a:t>
            </a:r>
            <a:endParaRPr lang="en-US" altLang="zh-CN" dirty="0"/>
          </a:p>
          <a:p>
            <a:pPr marL="457200" indent="-457200">
              <a:buAutoNum type="alphaUcPeriod"/>
            </a:pPr>
            <a:r>
              <a:rPr lang="en-US" altLang="zh-CN" dirty="0"/>
              <a:t>4K</a:t>
            </a:r>
          </a:p>
          <a:p>
            <a:pPr marL="457200" indent="-457200">
              <a:buAutoNum type="alphaUcPeriod"/>
            </a:pPr>
            <a:r>
              <a:rPr lang="en-US" altLang="zh-CN" dirty="0"/>
              <a:t>8K</a:t>
            </a:r>
          </a:p>
          <a:p>
            <a:pPr marL="457200" indent="-457200">
              <a:buAutoNum type="alphaUcPeriod"/>
            </a:pPr>
            <a:r>
              <a:rPr lang="en-US" altLang="zh-CN" dirty="0"/>
              <a:t>16K</a:t>
            </a:r>
          </a:p>
          <a:p>
            <a:pPr marL="457200" indent="-457200">
              <a:buAutoNum type="alphaUcPeriod"/>
            </a:pPr>
            <a:r>
              <a:rPr lang="en-US" altLang="zh-CN" dirty="0"/>
              <a:t>24K</a:t>
            </a:r>
            <a:endParaRPr lang="zh-CN" altLang="en-US" dirty="0"/>
          </a:p>
        </p:txBody>
      </p:sp>
      <p:sp>
        <p:nvSpPr>
          <p:cNvPr id="3" name="文本占位符 2">
            <a:extLst>
              <a:ext uri="{FF2B5EF4-FFF2-40B4-BE49-F238E27FC236}">
                <a16:creationId xmlns:a16="http://schemas.microsoft.com/office/drawing/2014/main" id="{20D99631-0A0B-408E-B95E-AF2C12C4837C}"/>
              </a:ext>
            </a:extLst>
          </p:cNvPr>
          <p:cNvSpPr>
            <a:spLocks noGrp="1"/>
          </p:cNvSpPr>
          <p:nvPr>
            <p:ph type="body" sz="quarter" idx="14"/>
          </p:nvPr>
        </p:nvSpPr>
        <p:spPr/>
        <p:txBody>
          <a:bodyPr>
            <a:normAutofit lnSpcReduction="10000"/>
          </a:bodyPr>
          <a:lstStyle/>
          <a:p>
            <a:r>
              <a:rPr lang="zh-CN" altLang="en-US" dirty="0"/>
              <a:t>王道第</a:t>
            </a:r>
            <a:r>
              <a:rPr lang="en-US" altLang="zh-CN" dirty="0"/>
              <a:t>13</a:t>
            </a:r>
            <a:r>
              <a:rPr lang="zh-CN" altLang="en-US" dirty="0"/>
              <a:t>题</a:t>
            </a:r>
          </a:p>
        </p:txBody>
      </p:sp>
    </p:spTree>
    <p:extLst>
      <p:ext uri="{BB962C8B-B14F-4D97-AF65-F5344CB8AC3E}">
        <p14:creationId xmlns:p14="http://schemas.microsoft.com/office/powerpoint/2010/main" val="2004796195"/>
      </p:ext>
    </p:extLst>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3E931268-9BF0-44F8-BFA9-F10E970EEBC7}"/>
              </a:ext>
            </a:extLst>
          </p:cNvPr>
          <p:cNvSpPr>
            <a:spLocks noGrp="1"/>
          </p:cNvSpPr>
          <p:nvPr>
            <p:ph type="body" idx="13"/>
          </p:nvPr>
        </p:nvSpPr>
        <p:spPr/>
        <p:txBody>
          <a:bodyPr/>
          <a:lstStyle/>
          <a:p>
            <a:r>
              <a:rPr lang="zh-CN" altLang="en-US" dirty="0"/>
              <a:t>一个计算机系统采用</a:t>
            </a:r>
            <a:r>
              <a:rPr lang="en-US" altLang="zh-CN" dirty="0"/>
              <a:t>32</a:t>
            </a:r>
            <a:r>
              <a:rPr lang="zh-CN" altLang="en-US" dirty="0"/>
              <a:t>位单字长指令，地址码为</a:t>
            </a:r>
            <a:r>
              <a:rPr lang="en-US" altLang="zh-CN" dirty="0"/>
              <a:t>12</a:t>
            </a:r>
            <a:r>
              <a:rPr lang="zh-CN" altLang="en-US" dirty="0"/>
              <a:t>位，如果定义了</a:t>
            </a:r>
            <a:r>
              <a:rPr lang="en-US" altLang="zh-CN" dirty="0"/>
              <a:t>250</a:t>
            </a:r>
            <a:r>
              <a:rPr lang="zh-CN" altLang="en-US" dirty="0"/>
              <a:t>二地址指令，那么还可以有</a:t>
            </a:r>
            <a:r>
              <a:rPr lang="en-US" altLang="zh-CN" dirty="0"/>
              <a:t>(   )</a:t>
            </a:r>
            <a:r>
              <a:rPr lang="zh-CN" altLang="en-US" dirty="0"/>
              <a:t>条一地址指令。</a:t>
            </a:r>
            <a:endParaRPr lang="en-US" altLang="zh-CN" dirty="0"/>
          </a:p>
          <a:p>
            <a:r>
              <a:rPr lang="en-US" altLang="zh-CN" dirty="0"/>
              <a:t>[32bit]</a:t>
            </a:r>
          </a:p>
          <a:p>
            <a:r>
              <a:rPr lang="en-US" altLang="zh-CN" dirty="0"/>
              <a:t>32 – 12 * 2 = 8[ op(8):</a:t>
            </a:r>
            <a:r>
              <a:rPr lang="en-US" altLang="zh-CN" dirty="0" err="1"/>
              <a:t>addr</a:t>
            </a:r>
            <a:r>
              <a:rPr lang="en-US" altLang="zh-CN" dirty="0"/>
              <a:t>(12):</a:t>
            </a:r>
            <a:r>
              <a:rPr lang="en-US" altLang="zh-CN" dirty="0" err="1"/>
              <a:t>addr</a:t>
            </a:r>
            <a:r>
              <a:rPr lang="en-US" altLang="zh-CN" dirty="0"/>
              <a:t>(12)]</a:t>
            </a:r>
          </a:p>
          <a:p>
            <a:r>
              <a:rPr lang="en-US" altLang="zh-CN" dirty="0"/>
              <a:t>250 &lt; 256</a:t>
            </a:r>
          </a:p>
          <a:p>
            <a:r>
              <a:rPr lang="en-US" altLang="zh-CN" dirty="0"/>
              <a:t>256 – 250 = 6</a:t>
            </a:r>
          </a:p>
          <a:p>
            <a:r>
              <a:rPr lang="en-US" altLang="zh-CN" dirty="0"/>
              <a:t>6 * 2^12 = 6* 2^2 * 2^10 = 24K </a:t>
            </a:r>
            <a:endParaRPr lang="zh-CN" altLang="en-US" dirty="0"/>
          </a:p>
        </p:txBody>
      </p:sp>
      <p:sp>
        <p:nvSpPr>
          <p:cNvPr id="3" name="文本占位符 2">
            <a:extLst>
              <a:ext uri="{FF2B5EF4-FFF2-40B4-BE49-F238E27FC236}">
                <a16:creationId xmlns:a16="http://schemas.microsoft.com/office/drawing/2014/main" id="{6CA092AA-D53F-4F5A-A94E-9468603659C1}"/>
              </a:ext>
            </a:extLst>
          </p:cNvPr>
          <p:cNvSpPr>
            <a:spLocks noGrp="1"/>
          </p:cNvSpPr>
          <p:nvPr>
            <p:ph type="body" sz="quarter" idx="14"/>
          </p:nvPr>
        </p:nvSpPr>
        <p:spPr/>
        <p:txBody>
          <a:bodyPr>
            <a:normAutofit lnSpcReduction="10000"/>
          </a:bodyPr>
          <a:lstStyle/>
          <a:p>
            <a:r>
              <a:rPr lang="zh-CN" altLang="en-US" dirty="0"/>
              <a:t>王道</a:t>
            </a:r>
            <a:r>
              <a:rPr lang="en-US" altLang="zh-CN" dirty="0"/>
              <a:t>13</a:t>
            </a:r>
            <a:r>
              <a:rPr lang="zh-CN" altLang="en-US" dirty="0"/>
              <a:t>题答案</a:t>
            </a:r>
          </a:p>
        </p:txBody>
      </p:sp>
    </p:spTree>
    <p:extLst>
      <p:ext uri="{BB962C8B-B14F-4D97-AF65-F5344CB8AC3E}">
        <p14:creationId xmlns:p14="http://schemas.microsoft.com/office/powerpoint/2010/main" val="623214206"/>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07BCEBB4-001B-423C-B6F8-B6C0F84697B2}"/>
              </a:ext>
            </a:extLst>
          </p:cNvPr>
          <p:cNvSpPr>
            <a:spLocks noGrp="1"/>
          </p:cNvSpPr>
          <p:nvPr>
            <p:ph type="body" idx="13"/>
          </p:nvPr>
        </p:nvSpPr>
        <p:spPr/>
        <p:txBody>
          <a:bodyPr/>
          <a:lstStyle/>
          <a:p>
            <a:r>
              <a:rPr lang="zh-CN" altLang="en-US" dirty="0"/>
              <a:t>某计算机按字节编织，指令字长固定且只有两种指令格式，其中三地址指令</a:t>
            </a:r>
            <a:r>
              <a:rPr lang="en-US" altLang="zh-CN" dirty="0"/>
              <a:t>29</a:t>
            </a:r>
            <a:r>
              <a:rPr lang="zh-CN" altLang="en-US" dirty="0"/>
              <a:t>条，二地址指令</a:t>
            </a:r>
            <a:r>
              <a:rPr lang="en-US" altLang="zh-CN" dirty="0"/>
              <a:t>107</a:t>
            </a:r>
            <a:r>
              <a:rPr lang="zh-CN" altLang="en-US" dirty="0"/>
              <a:t>条，每个地址字段为</a:t>
            </a:r>
            <a:r>
              <a:rPr lang="en-US" altLang="zh-CN" dirty="0"/>
              <a:t>6</a:t>
            </a:r>
            <a:r>
              <a:rPr lang="zh-CN" altLang="en-US" dirty="0"/>
              <a:t>位，则指令字长至少应该是</a:t>
            </a:r>
            <a:r>
              <a:rPr lang="en-US" altLang="zh-CN" dirty="0"/>
              <a:t>(     ).</a:t>
            </a:r>
          </a:p>
          <a:p>
            <a:pPr marL="457200" indent="-457200">
              <a:buAutoNum type="alphaUcPeriod"/>
            </a:pPr>
            <a:r>
              <a:rPr lang="en-US" altLang="zh-CN" dirty="0"/>
              <a:t>24bit</a:t>
            </a:r>
          </a:p>
          <a:p>
            <a:pPr marL="457200" indent="-457200">
              <a:buAutoNum type="alphaUcPeriod"/>
            </a:pPr>
            <a:r>
              <a:rPr lang="en-US" altLang="zh-CN" dirty="0"/>
              <a:t>26bit</a:t>
            </a:r>
          </a:p>
          <a:p>
            <a:pPr marL="457200" indent="-457200">
              <a:buAutoNum type="alphaUcPeriod"/>
            </a:pPr>
            <a:r>
              <a:rPr lang="en-US" altLang="zh-CN" dirty="0"/>
              <a:t>28bit</a:t>
            </a:r>
          </a:p>
          <a:p>
            <a:pPr marL="457200" indent="-457200">
              <a:buAutoNum type="alphaUcPeriod"/>
            </a:pPr>
            <a:r>
              <a:rPr lang="en-US" altLang="zh-CN" dirty="0"/>
              <a:t>32bit</a:t>
            </a:r>
            <a:endParaRPr lang="zh-CN" altLang="en-US" dirty="0"/>
          </a:p>
        </p:txBody>
      </p:sp>
      <p:sp>
        <p:nvSpPr>
          <p:cNvPr id="3" name="文本占位符 2">
            <a:extLst>
              <a:ext uri="{FF2B5EF4-FFF2-40B4-BE49-F238E27FC236}">
                <a16:creationId xmlns:a16="http://schemas.microsoft.com/office/drawing/2014/main" id="{E15019C7-357C-4649-B493-DF78E24C264F}"/>
              </a:ext>
            </a:extLst>
          </p:cNvPr>
          <p:cNvSpPr>
            <a:spLocks noGrp="1"/>
          </p:cNvSpPr>
          <p:nvPr>
            <p:ph type="body" sz="quarter" idx="14"/>
          </p:nvPr>
        </p:nvSpPr>
        <p:spPr/>
        <p:txBody>
          <a:bodyPr>
            <a:normAutofit lnSpcReduction="10000"/>
          </a:bodyPr>
          <a:lstStyle/>
          <a:p>
            <a:r>
              <a:rPr lang="en-US" altLang="zh-CN" dirty="0"/>
              <a:t>2017</a:t>
            </a:r>
            <a:r>
              <a:rPr lang="zh-CN" altLang="en-US" dirty="0"/>
              <a:t>年</a:t>
            </a:r>
            <a:r>
              <a:rPr lang="en-US" altLang="zh-CN" dirty="0"/>
              <a:t>408</a:t>
            </a:r>
            <a:endParaRPr lang="zh-CN" altLang="en-US" dirty="0"/>
          </a:p>
        </p:txBody>
      </p:sp>
    </p:spTree>
    <p:extLst>
      <p:ext uri="{BB962C8B-B14F-4D97-AF65-F5344CB8AC3E}">
        <p14:creationId xmlns:p14="http://schemas.microsoft.com/office/powerpoint/2010/main" val="1507221817"/>
      </p:ext>
    </p:extLst>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99A1058B-F113-4B5D-9956-40484B7994B2}"/>
              </a:ext>
            </a:extLst>
          </p:cNvPr>
          <p:cNvSpPr>
            <a:spLocks noGrp="1"/>
          </p:cNvSpPr>
          <p:nvPr>
            <p:ph type="body" idx="13"/>
          </p:nvPr>
        </p:nvSpPr>
        <p:spPr/>
        <p:txBody>
          <a:bodyPr/>
          <a:lstStyle/>
          <a:p>
            <a:r>
              <a:rPr lang="zh-CN" altLang="en-US" dirty="0"/>
              <a:t>三地址</a:t>
            </a:r>
            <a:r>
              <a:rPr lang="en-US" altLang="zh-CN" dirty="0"/>
              <a:t>29  &lt; 2^5 = 32  -&gt; 5</a:t>
            </a:r>
            <a:r>
              <a:rPr lang="zh-CN" altLang="en-US" dirty="0"/>
              <a:t>个</a:t>
            </a:r>
            <a:r>
              <a:rPr lang="en-US" altLang="zh-CN" dirty="0" err="1"/>
              <a:t>opbit</a:t>
            </a:r>
            <a:r>
              <a:rPr lang="zh-CN" altLang="en-US" dirty="0"/>
              <a:t>即可</a:t>
            </a:r>
            <a:endParaRPr lang="en-US" altLang="zh-CN" dirty="0"/>
          </a:p>
          <a:p>
            <a:r>
              <a:rPr lang="en-US" altLang="zh-CN" dirty="0"/>
              <a:t>[</a:t>
            </a:r>
            <a:r>
              <a:rPr lang="en-US" altLang="zh-CN" dirty="0" err="1"/>
              <a:t>addr</a:t>
            </a:r>
            <a:r>
              <a:rPr lang="en-US" altLang="zh-CN" dirty="0"/>
              <a:t>(6):</a:t>
            </a:r>
            <a:r>
              <a:rPr lang="en-US" altLang="zh-CN" dirty="0" err="1"/>
              <a:t>addr</a:t>
            </a:r>
            <a:r>
              <a:rPr lang="en-US" altLang="zh-CN" dirty="0"/>
              <a:t>(6):</a:t>
            </a:r>
            <a:r>
              <a:rPr lang="en-US" altLang="zh-CN" dirty="0" err="1"/>
              <a:t>addr</a:t>
            </a:r>
            <a:r>
              <a:rPr lang="en-US" altLang="zh-CN" dirty="0"/>
              <a:t>(6)]</a:t>
            </a:r>
          </a:p>
          <a:p>
            <a:r>
              <a:rPr lang="zh-CN" altLang="en-US" dirty="0"/>
              <a:t>二地址指令</a:t>
            </a:r>
            <a:r>
              <a:rPr lang="en-US" altLang="zh-CN" dirty="0"/>
              <a:t>107</a:t>
            </a:r>
            <a:r>
              <a:rPr lang="zh-CN" altLang="en-US" dirty="0"/>
              <a:t>条</a:t>
            </a:r>
            <a:endParaRPr lang="en-US" altLang="zh-CN" dirty="0"/>
          </a:p>
          <a:p>
            <a:r>
              <a:rPr lang="en-US" altLang="zh-CN" dirty="0"/>
              <a:t>[</a:t>
            </a:r>
            <a:r>
              <a:rPr lang="en-US" altLang="zh-CN" dirty="0" err="1"/>
              <a:t>addr</a:t>
            </a:r>
            <a:r>
              <a:rPr lang="en-US" altLang="zh-CN" dirty="0"/>
              <a:t>(6):</a:t>
            </a:r>
            <a:r>
              <a:rPr lang="en-US" altLang="zh-CN" dirty="0" err="1"/>
              <a:t>addr</a:t>
            </a:r>
            <a:r>
              <a:rPr lang="en-US" altLang="zh-CN" dirty="0"/>
              <a:t>(6)]</a:t>
            </a:r>
          </a:p>
          <a:p>
            <a:r>
              <a:rPr lang="en-US" altLang="zh-CN" dirty="0"/>
              <a:t>2^6 = 64</a:t>
            </a:r>
          </a:p>
          <a:p>
            <a:r>
              <a:rPr lang="en-US" altLang="zh-CN" dirty="0"/>
              <a:t>32 – 29 = 3</a:t>
            </a:r>
          </a:p>
          <a:p>
            <a:r>
              <a:rPr lang="en-US" altLang="zh-CN" dirty="0"/>
              <a:t>3 </a:t>
            </a:r>
            <a:r>
              <a:rPr lang="zh-CN" altLang="en-US" dirty="0"/>
              <a:t>* </a:t>
            </a:r>
            <a:r>
              <a:rPr lang="en-US" altLang="zh-CN" dirty="0"/>
              <a:t>64 &gt; 107 </a:t>
            </a:r>
            <a:r>
              <a:rPr lang="zh-CN" altLang="en-US" dirty="0"/>
              <a:t>所以</a:t>
            </a:r>
            <a:endParaRPr lang="en-US" altLang="zh-CN" dirty="0"/>
          </a:p>
          <a:p>
            <a:r>
              <a:rPr lang="zh-CN" altLang="en-US" dirty="0"/>
              <a:t>指令码长度  </a:t>
            </a:r>
            <a:r>
              <a:rPr lang="en-US" altLang="zh-CN" dirty="0"/>
              <a:t>5 + 6 </a:t>
            </a:r>
            <a:r>
              <a:rPr lang="zh-CN" altLang="en-US" dirty="0"/>
              <a:t>*</a:t>
            </a:r>
            <a:r>
              <a:rPr lang="en-US" altLang="zh-CN" dirty="0"/>
              <a:t>3 = 23bit</a:t>
            </a:r>
          </a:p>
          <a:p>
            <a:r>
              <a:rPr lang="zh-CN" altLang="en-US" dirty="0"/>
              <a:t>因为计算机按照字节编址，需要</a:t>
            </a:r>
            <a:r>
              <a:rPr lang="en-US" altLang="zh-CN" dirty="0"/>
              <a:t>8</a:t>
            </a:r>
            <a:r>
              <a:rPr lang="zh-CN" altLang="en-US" dirty="0"/>
              <a:t>的倍数，所以指令字长至少应该是</a:t>
            </a:r>
            <a:r>
              <a:rPr lang="en-US" altLang="zh-CN" dirty="0"/>
              <a:t>24bit</a:t>
            </a:r>
          </a:p>
          <a:p>
            <a:endParaRPr lang="zh-CN" altLang="en-US" dirty="0"/>
          </a:p>
        </p:txBody>
      </p:sp>
      <p:sp>
        <p:nvSpPr>
          <p:cNvPr id="3" name="文本占位符 2">
            <a:extLst>
              <a:ext uri="{FF2B5EF4-FFF2-40B4-BE49-F238E27FC236}">
                <a16:creationId xmlns:a16="http://schemas.microsoft.com/office/drawing/2014/main" id="{8C5D60D0-0561-48BE-A735-829015621AA1}"/>
              </a:ext>
            </a:extLst>
          </p:cNvPr>
          <p:cNvSpPr>
            <a:spLocks noGrp="1"/>
          </p:cNvSpPr>
          <p:nvPr>
            <p:ph type="body" sz="quarter" idx="14"/>
          </p:nvPr>
        </p:nvSpPr>
        <p:spPr/>
        <p:txBody>
          <a:bodyPr>
            <a:normAutofit lnSpcReduction="10000"/>
          </a:bodyPr>
          <a:lstStyle/>
          <a:p>
            <a:r>
              <a:rPr lang="en-US" altLang="zh-CN" dirty="0"/>
              <a:t>2017</a:t>
            </a:r>
            <a:r>
              <a:rPr lang="zh-CN" altLang="en-US" dirty="0"/>
              <a:t>年</a:t>
            </a:r>
            <a:r>
              <a:rPr lang="en-US" altLang="zh-CN" dirty="0"/>
              <a:t>408</a:t>
            </a:r>
            <a:endParaRPr lang="zh-CN" altLang="en-US" dirty="0"/>
          </a:p>
        </p:txBody>
      </p:sp>
    </p:spTree>
    <p:extLst>
      <p:ext uri="{BB962C8B-B14F-4D97-AF65-F5344CB8AC3E}">
        <p14:creationId xmlns:p14="http://schemas.microsoft.com/office/powerpoint/2010/main" val="1694348119"/>
      </p:ext>
    </p:extLst>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5162022-CB38-4637-BF81-8EB3CF35CD3A}"/>
              </a:ext>
            </a:extLst>
          </p:cNvPr>
          <p:cNvSpPr>
            <a:spLocks noGrp="1"/>
          </p:cNvSpPr>
          <p:nvPr>
            <p:ph type="body" idx="13"/>
          </p:nvPr>
        </p:nvSpPr>
        <p:spPr/>
        <p:txBody>
          <a:bodyPr/>
          <a:lstStyle/>
          <a:p>
            <a:r>
              <a:rPr lang="zh-CN" altLang="en-US" dirty="0"/>
              <a:t>某机器字长为</a:t>
            </a:r>
            <a:r>
              <a:rPr lang="en-US" altLang="zh-CN" dirty="0"/>
              <a:t>16</a:t>
            </a:r>
            <a:r>
              <a:rPr lang="zh-CN" altLang="en-US" dirty="0"/>
              <a:t>位，主存按字节编址，转移指令采用相对寻址，由两个字节组成，第一字节为操作码字段，第二字节为相对位移量字段。假定取指令是，每取一个字节</a:t>
            </a:r>
            <a:r>
              <a:rPr lang="en-US" altLang="zh-CN" dirty="0"/>
              <a:t>PC</a:t>
            </a:r>
            <a:r>
              <a:rPr lang="zh-CN" altLang="en-US" dirty="0"/>
              <a:t>自动加</a:t>
            </a:r>
            <a:r>
              <a:rPr lang="en-US" altLang="zh-CN" dirty="0"/>
              <a:t>1</a:t>
            </a:r>
            <a:r>
              <a:rPr lang="zh-CN" altLang="en-US" dirty="0"/>
              <a:t>。若某转移指令所在主存地址位</a:t>
            </a:r>
            <a:r>
              <a:rPr lang="en-US" altLang="zh-CN" dirty="0"/>
              <a:t>2000H</a:t>
            </a:r>
            <a:r>
              <a:rPr lang="zh-CN" altLang="en-US" dirty="0"/>
              <a:t>，相对位移量字段的内容为</a:t>
            </a:r>
            <a:r>
              <a:rPr lang="en-US" altLang="zh-CN" dirty="0"/>
              <a:t>06H</a:t>
            </a:r>
            <a:r>
              <a:rPr lang="zh-CN" altLang="en-US" dirty="0"/>
              <a:t>，则该转移指令成功转移以后的目标地址是</a:t>
            </a:r>
            <a:r>
              <a:rPr lang="en-US" altLang="zh-CN" dirty="0"/>
              <a:t>__2008H____-</a:t>
            </a:r>
            <a:endParaRPr lang="zh-CN" altLang="en-US" dirty="0"/>
          </a:p>
        </p:txBody>
      </p:sp>
      <p:sp>
        <p:nvSpPr>
          <p:cNvPr id="3" name="文本占位符 2">
            <a:extLst>
              <a:ext uri="{FF2B5EF4-FFF2-40B4-BE49-F238E27FC236}">
                <a16:creationId xmlns:a16="http://schemas.microsoft.com/office/drawing/2014/main" id="{B57ED6F4-2FBD-4639-821B-54F33002CB2E}"/>
              </a:ext>
            </a:extLst>
          </p:cNvPr>
          <p:cNvSpPr>
            <a:spLocks noGrp="1"/>
          </p:cNvSpPr>
          <p:nvPr>
            <p:ph type="body" sz="quarter" idx="14"/>
          </p:nvPr>
        </p:nvSpPr>
        <p:spPr/>
        <p:txBody>
          <a:bodyPr>
            <a:normAutofit lnSpcReduction="10000"/>
          </a:bodyPr>
          <a:lstStyle/>
          <a:p>
            <a:r>
              <a:rPr lang="en-US" altLang="zh-CN" dirty="0"/>
              <a:t>2009</a:t>
            </a:r>
            <a:r>
              <a:rPr lang="zh-CN" altLang="en-US" dirty="0"/>
              <a:t>年</a:t>
            </a:r>
            <a:r>
              <a:rPr lang="en-US" altLang="zh-CN" dirty="0"/>
              <a:t>408</a:t>
            </a:r>
            <a:endParaRPr lang="zh-CN" altLang="en-US" dirty="0"/>
          </a:p>
        </p:txBody>
      </p:sp>
    </p:spTree>
    <p:extLst>
      <p:ext uri="{BB962C8B-B14F-4D97-AF65-F5344CB8AC3E}">
        <p14:creationId xmlns:p14="http://schemas.microsoft.com/office/powerpoint/2010/main" val="3999604381"/>
      </p:ext>
    </p:extLst>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D36C69EE-45BC-4C11-8602-650F9AE136DC}"/>
              </a:ext>
            </a:extLst>
          </p:cNvPr>
          <p:cNvSpPr>
            <a:spLocks noGrp="1"/>
          </p:cNvSpPr>
          <p:nvPr>
            <p:ph type="body" idx="13"/>
          </p:nvPr>
        </p:nvSpPr>
        <p:spPr/>
        <p:txBody>
          <a:bodyPr/>
          <a:lstStyle/>
          <a:p>
            <a:r>
              <a:rPr lang="en-US" altLang="zh-CN" dirty="0"/>
              <a:t>PC = 2000H</a:t>
            </a:r>
            <a:r>
              <a:rPr lang="zh-CN" altLang="en-US" dirty="0"/>
              <a:t> </a:t>
            </a:r>
            <a:r>
              <a:rPr lang="en-US" altLang="zh-CN" dirty="0"/>
              <a:t>PC++ -&gt; PC=2001H</a:t>
            </a:r>
          </a:p>
          <a:p>
            <a:r>
              <a:rPr lang="zh-CN" altLang="en-US" dirty="0"/>
              <a:t>取得指令的第一个字节知道是转移指令</a:t>
            </a:r>
            <a:endParaRPr lang="en-US" altLang="zh-CN" dirty="0"/>
          </a:p>
          <a:p>
            <a:r>
              <a:rPr lang="en-US" altLang="zh-CN" dirty="0"/>
              <a:t>PC=2001H PC++ &gt; PC = 2002H</a:t>
            </a:r>
          </a:p>
          <a:p>
            <a:r>
              <a:rPr lang="zh-CN" altLang="en-US" dirty="0"/>
              <a:t>取得指令的第二个字节知道是</a:t>
            </a:r>
            <a:r>
              <a:rPr lang="en-US" altLang="zh-CN" dirty="0"/>
              <a:t>06H</a:t>
            </a:r>
          </a:p>
          <a:p>
            <a:r>
              <a:rPr lang="zh-CN" altLang="en-US" dirty="0"/>
              <a:t>这两条指令一起执行后</a:t>
            </a:r>
            <a:endParaRPr lang="en-US" altLang="zh-CN" dirty="0"/>
          </a:p>
          <a:p>
            <a:r>
              <a:rPr lang="en-US" altLang="zh-CN" dirty="0"/>
              <a:t>2002H + 06H = 2008H</a:t>
            </a:r>
          </a:p>
        </p:txBody>
      </p:sp>
      <p:sp>
        <p:nvSpPr>
          <p:cNvPr id="3" name="文本占位符 2">
            <a:extLst>
              <a:ext uri="{FF2B5EF4-FFF2-40B4-BE49-F238E27FC236}">
                <a16:creationId xmlns:a16="http://schemas.microsoft.com/office/drawing/2014/main" id="{9897FC0A-4153-446F-BECD-AA74ABFA9B96}"/>
              </a:ext>
            </a:extLst>
          </p:cNvPr>
          <p:cNvSpPr>
            <a:spLocks noGrp="1"/>
          </p:cNvSpPr>
          <p:nvPr>
            <p:ph type="body" sz="quarter" idx="14"/>
          </p:nvPr>
        </p:nvSpPr>
        <p:spPr/>
        <p:txBody>
          <a:bodyPr>
            <a:normAutofit lnSpcReduction="10000"/>
          </a:bodyPr>
          <a:lstStyle/>
          <a:p>
            <a:r>
              <a:rPr lang="zh-CN" altLang="en-US" dirty="0"/>
              <a:t>答案</a:t>
            </a:r>
          </a:p>
        </p:txBody>
      </p:sp>
    </p:spTree>
    <p:extLst>
      <p:ext uri="{BB962C8B-B14F-4D97-AF65-F5344CB8AC3E}">
        <p14:creationId xmlns:p14="http://schemas.microsoft.com/office/powerpoint/2010/main" val="2088817314"/>
      </p:ext>
    </p:extLst>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C14CFBFE-BEAD-4750-A77D-E2006F46DAA7}"/>
                  </a:ext>
                </a:extLst>
              </p:cNvPr>
              <p:cNvSpPr>
                <a:spLocks noGrp="1"/>
              </p:cNvSpPr>
              <p:nvPr>
                <p:ph type="body" idx="13"/>
              </p:nvPr>
            </p:nvSpPr>
            <p:spPr/>
            <p:txBody>
              <a:bodyPr/>
              <a:lstStyle/>
              <a:p>
                <a:r>
                  <a:rPr lang="zh-CN" altLang="en-US" dirty="0"/>
                  <a:t>某机器有一个标志寄存器，其中有进位</a:t>
                </a:r>
                <a:r>
                  <a:rPr lang="en-US" altLang="zh-CN" dirty="0"/>
                  <a:t>/</a:t>
                </a:r>
                <a:r>
                  <a:rPr lang="zh-CN" altLang="en-US" dirty="0"/>
                  <a:t>借位标志</a:t>
                </a:r>
                <a:r>
                  <a:rPr lang="en-US" altLang="zh-CN" dirty="0"/>
                  <a:t>CF</a:t>
                </a:r>
                <a:r>
                  <a:rPr lang="zh-CN" altLang="en-US" dirty="0"/>
                  <a:t>，零标志</a:t>
                </a:r>
                <a:r>
                  <a:rPr lang="en-US" altLang="zh-CN" dirty="0"/>
                  <a:t>ZF</a:t>
                </a:r>
                <a:r>
                  <a:rPr lang="zh-CN" altLang="en-US" dirty="0"/>
                  <a:t>，符号标志</a:t>
                </a:r>
                <a:r>
                  <a:rPr lang="en-US" altLang="zh-CN" dirty="0"/>
                  <a:t>SF</a:t>
                </a:r>
                <a:r>
                  <a:rPr lang="zh-CN" altLang="en-US" dirty="0"/>
                  <a:t>和溢出标志</a:t>
                </a:r>
                <a:r>
                  <a:rPr lang="en-US" altLang="zh-CN" dirty="0"/>
                  <a:t>OF</a:t>
                </a:r>
                <a:r>
                  <a:rPr lang="zh-CN" altLang="en-US" dirty="0"/>
                  <a:t>，条件转移指令</a:t>
                </a:r>
                <a:r>
                  <a:rPr lang="en-US" altLang="zh-CN" dirty="0" err="1"/>
                  <a:t>bgt</a:t>
                </a:r>
                <a:r>
                  <a:rPr lang="en-US" altLang="zh-CN" dirty="0"/>
                  <a:t> (</a:t>
                </a:r>
                <a:r>
                  <a:rPr lang="zh-CN" altLang="en-US" dirty="0"/>
                  <a:t>无符号整数比较大于时转移</a:t>
                </a:r>
                <a:r>
                  <a:rPr lang="en-US" altLang="zh-CN" dirty="0"/>
                  <a:t>)</a:t>
                </a:r>
                <a:r>
                  <a:rPr lang="zh-CN" altLang="en-US" dirty="0"/>
                  <a:t>的转移条件是</a:t>
                </a:r>
                <a:r>
                  <a:rPr lang="en-US" altLang="zh-CN" dirty="0"/>
                  <a:t>_____</a:t>
                </a:r>
              </a:p>
              <a:p>
                <a:pPr marL="457200" indent="-457200">
                  <a:buAutoNum type="alphaUcPeriod"/>
                </a:pPr>
                <a:r>
                  <a:rPr lang="en-US" altLang="zh-CN" dirty="0"/>
                  <a:t>CF +OF = 1</a:t>
                </a:r>
              </a:p>
              <a:p>
                <a:pPr marL="457200" indent="-457200">
                  <a:buAutoNum type="alphaUcPeriod"/>
                </a:pPr>
                <a14:m>
                  <m:oMath xmlns:m="http://schemas.openxmlformats.org/officeDocument/2006/math">
                    <m:acc>
                      <m:accPr>
                        <m:chr m:val="⃗"/>
                        <m:ctrlPr>
                          <a:rPr lang="zh-CN" altLang="en-US" i="1" dirty="0" smtClean="0">
                            <a:latin typeface="Cambria Math" panose="02040503050406030204" pitchFamily="18" charset="0"/>
                          </a:rPr>
                        </m:ctrlPr>
                      </m:accPr>
                      <m:e>
                        <m:r>
                          <a:rPr lang="zh-CN" altLang="en-US" i="1" dirty="0">
                            <a:latin typeface="Cambria Math" panose="02040503050406030204" pitchFamily="18" charset="0"/>
                          </a:rPr>
                          <m:t>𝑆𝐹</m:t>
                        </m:r>
                      </m:e>
                    </m:acc>
                    <m:r>
                      <a:rPr lang="zh-CN" altLang="en-US" i="0" dirty="0">
                        <a:latin typeface="Cambria Math" panose="02040503050406030204" pitchFamily="18" charset="0"/>
                      </a:rPr>
                      <m:t>+</m:t>
                    </m:r>
                    <m:r>
                      <a:rPr lang="zh-CN" altLang="en-US" i="1" dirty="0">
                        <a:latin typeface="Cambria Math" panose="02040503050406030204" pitchFamily="18" charset="0"/>
                      </a:rPr>
                      <m:t>𝑍𝐹</m:t>
                    </m:r>
                    <m:r>
                      <a:rPr lang="zh-CN" altLang="en-US" i="0" dirty="0">
                        <a:latin typeface="Cambria Math" panose="02040503050406030204" pitchFamily="18" charset="0"/>
                      </a:rPr>
                      <m:t>=1</m:t>
                    </m:r>
                  </m:oMath>
                </a14:m>
                <a:endParaRPr lang="en-US" altLang="zh-CN" dirty="0"/>
              </a:p>
              <a:p>
                <a:pPr marL="457200" indent="-457200">
                  <a:buAutoNum type="alphaUcPeriod"/>
                </a:pPr>
                <a14:m>
                  <m:oMath xmlns:m="http://schemas.openxmlformats.org/officeDocument/2006/math">
                    <m:acc>
                      <m:accPr>
                        <m:chr m:val="̅"/>
                        <m:ctrlPr>
                          <a:rPr lang="zh-CN" altLang="en-US" i="1" smtClean="0">
                            <a:latin typeface="Cambria Math" panose="02040503050406030204" pitchFamily="18" charset="0"/>
                          </a:rPr>
                        </m:ctrlPr>
                      </m:accPr>
                      <m:e>
                        <m:r>
                          <a:rPr lang="zh-CN" altLang="en-US" i="1" smtClean="0">
                            <a:latin typeface="Cambria Math" panose="02040503050406030204" pitchFamily="18" charset="0"/>
                          </a:rPr>
                          <m:t>𝐶𝐹</m:t>
                        </m:r>
                        <m:r>
                          <a:rPr lang="zh-CN" altLang="en-US" i="1" smtClean="0">
                            <a:latin typeface="Cambria Math" panose="02040503050406030204" pitchFamily="18" charset="0"/>
                          </a:rPr>
                          <m:t>+</m:t>
                        </m:r>
                        <m:r>
                          <a:rPr lang="zh-CN" altLang="en-US" i="1" smtClean="0">
                            <a:latin typeface="Cambria Math" panose="02040503050406030204" pitchFamily="18" charset="0"/>
                          </a:rPr>
                          <m:t>𝑍𝐹</m:t>
                        </m:r>
                      </m:e>
                    </m:acc>
                    <m:r>
                      <a:rPr lang="zh-CN" altLang="en-US" i="1" smtClean="0">
                        <a:latin typeface="Cambria Math" panose="02040503050406030204" pitchFamily="18" charset="0"/>
                      </a:rPr>
                      <m:t>=1</m:t>
                    </m:r>
                  </m:oMath>
                </a14:m>
                <a:endParaRPr lang="en-US" altLang="zh-CN" dirty="0"/>
              </a:p>
              <a:p>
                <a:pPr marL="457200" indent="-457200">
                  <a:buAutoNum type="alphaUcPeriod"/>
                </a:pPr>
                <a14:m>
                  <m:oMath xmlns:m="http://schemas.openxmlformats.org/officeDocument/2006/math">
                    <m:acc>
                      <m:accPr>
                        <m:chr m:val="̅"/>
                        <m:ctrlPr>
                          <a:rPr lang="zh-CN" altLang="en-US" i="1" smtClean="0">
                            <a:latin typeface="Cambria Math" panose="02040503050406030204" pitchFamily="18" charset="0"/>
                          </a:rPr>
                        </m:ctrlPr>
                      </m:accPr>
                      <m:e>
                        <m:r>
                          <a:rPr lang="zh-CN" altLang="en-US" i="1" smtClean="0">
                            <a:latin typeface="Cambria Math" panose="02040503050406030204" pitchFamily="18" charset="0"/>
                          </a:rPr>
                          <m:t>𝐶𝐹</m:t>
                        </m:r>
                        <m:r>
                          <a:rPr lang="zh-CN" altLang="en-US" i="1" smtClean="0">
                            <a:latin typeface="Cambria Math" panose="02040503050406030204" pitchFamily="18" charset="0"/>
                          </a:rPr>
                          <m:t>+</m:t>
                        </m:r>
                        <m:r>
                          <a:rPr lang="zh-CN" altLang="en-US" i="1" smtClean="0">
                            <a:latin typeface="Cambria Math" panose="02040503050406030204" pitchFamily="18" charset="0"/>
                          </a:rPr>
                          <m:t>𝑆𝐹</m:t>
                        </m:r>
                      </m:e>
                    </m:acc>
                    <m:r>
                      <a:rPr lang="zh-CN" altLang="en-US" i="1" smtClean="0">
                        <a:latin typeface="Cambria Math" panose="02040503050406030204" pitchFamily="18" charset="0"/>
                      </a:rPr>
                      <m:t>=1</m:t>
                    </m:r>
                  </m:oMath>
                </a14:m>
                <a:endParaRPr lang="zh-CN" altLang="en-US" dirty="0"/>
              </a:p>
            </p:txBody>
          </p:sp>
        </mc:Choice>
        <mc:Fallback xmlns="">
          <p:sp>
            <p:nvSpPr>
              <p:cNvPr id="2" name="文本占位符 1">
                <a:extLst>
                  <a:ext uri="{FF2B5EF4-FFF2-40B4-BE49-F238E27FC236}">
                    <a16:creationId xmlns:a16="http://schemas.microsoft.com/office/drawing/2014/main" id="{C14CFBFE-BEAD-4750-A77D-E2006F46DAA7}"/>
                  </a:ext>
                </a:extLst>
              </p:cNvPr>
              <p:cNvSpPr>
                <a:spLocks noGrp="1" noRot="1" noChangeAspect="1" noMove="1" noResize="1" noEditPoints="1" noAdjustHandles="1" noChangeArrowheads="1" noChangeShapeType="1" noTextEdit="1"/>
              </p:cNvSpPr>
              <p:nvPr>
                <p:ph type="body" idx="13"/>
              </p:nvPr>
            </p:nvSpPr>
            <p:spPr>
              <a:blipFill>
                <a:blip r:embed="rId2"/>
                <a:stretch>
                  <a:fillRect l="-1721" t="-2097"/>
                </a:stretch>
              </a:blipFill>
            </p:spPr>
            <p:txBody>
              <a:bodyPr/>
              <a:lstStyle/>
              <a:p>
                <a:r>
                  <a:rPr lang="zh-CN" altLang="en-US">
                    <a:noFill/>
                  </a:rPr>
                  <a:t> </a:t>
                </a:r>
              </a:p>
            </p:txBody>
          </p:sp>
        </mc:Fallback>
      </mc:AlternateContent>
      <p:sp>
        <p:nvSpPr>
          <p:cNvPr id="3" name="文本占位符 2">
            <a:extLst>
              <a:ext uri="{FF2B5EF4-FFF2-40B4-BE49-F238E27FC236}">
                <a16:creationId xmlns:a16="http://schemas.microsoft.com/office/drawing/2014/main" id="{AFAAF7ED-DEE1-4765-9A3E-EE268476028E}"/>
              </a:ext>
            </a:extLst>
          </p:cNvPr>
          <p:cNvSpPr>
            <a:spLocks noGrp="1"/>
          </p:cNvSpPr>
          <p:nvPr>
            <p:ph type="body" sz="quarter" idx="14"/>
          </p:nvPr>
        </p:nvSpPr>
        <p:spPr/>
        <p:txBody>
          <a:bodyPr>
            <a:normAutofit lnSpcReduction="10000"/>
          </a:bodyPr>
          <a:lstStyle/>
          <a:p>
            <a:r>
              <a:rPr lang="en-US" altLang="zh-CN" dirty="0"/>
              <a:t>2011</a:t>
            </a:r>
            <a:r>
              <a:rPr lang="zh-CN" altLang="en-US" dirty="0"/>
              <a:t>年</a:t>
            </a:r>
            <a:r>
              <a:rPr lang="en-US" altLang="zh-CN" dirty="0"/>
              <a:t>408</a:t>
            </a:r>
            <a:endParaRPr lang="zh-CN" altLang="en-US" dirty="0"/>
          </a:p>
        </p:txBody>
      </p:sp>
    </p:spTree>
    <p:extLst>
      <p:ext uri="{BB962C8B-B14F-4D97-AF65-F5344CB8AC3E}">
        <p14:creationId xmlns:p14="http://schemas.microsoft.com/office/powerpoint/2010/main" val="2785684601"/>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文本占位符 1">
                <a:extLst>
                  <a:ext uri="{FF2B5EF4-FFF2-40B4-BE49-F238E27FC236}">
                    <a16:creationId xmlns:a16="http://schemas.microsoft.com/office/drawing/2014/main" id="{27F1EE94-A649-4730-AAE2-DECC0E3C8578}"/>
                  </a:ext>
                </a:extLst>
              </p:cNvPr>
              <p:cNvSpPr>
                <a:spLocks noGrp="1"/>
              </p:cNvSpPr>
              <p:nvPr>
                <p:ph type="body" idx="13"/>
              </p:nvPr>
            </p:nvSpPr>
            <p:spPr/>
            <p:txBody>
              <a:bodyPr>
                <a:normAutofit/>
              </a:bodyPr>
              <a:lstStyle/>
              <a:p>
                <a:r>
                  <a:rPr lang="zh-CN" altLang="en-US" dirty="0"/>
                  <a:t>某机器有一个标志寄存器，其中有进位</a:t>
                </a:r>
                <a:r>
                  <a:rPr lang="en-US" altLang="zh-CN" dirty="0"/>
                  <a:t>/</a:t>
                </a:r>
                <a:r>
                  <a:rPr lang="zh-CN" altLang="en-US" dirty="0"/>
                  <a:t>借位标志</a:t>
                </a:r>
                <a:r>
                  <a:rPr lang="en-US" altLang="zh-CN" dirty="0"/>
                  <a:t>CF</a:t>
                </a:r>
                <a:r>
                  <a:rPr lang="zh-CN" altLang="en-US" dirty="0"/>
                  <a:t>，零标志</a:t>
                </a:r>
                <a:r>
                  <a:rPr lang="en-US" altLang="zh-CN" dirty="0"/>
                  <a:t>ZF</a:t>
                </a:r>
                <a:r>
                  <a:rPr lang="zh-CN" altLang="en-US" dirty="0"/>
                  <a:t>，符号标志</a:t>
                </a:r>
                <a:r>
                  <a:rPr lang="en-US" altLang="zh-CN" dirty="0"/>
                  <a:t>SF</a:t>
                </a:r>
                <a:r>
                  <a:rPr lang="zh-CN" altLang="en-US" dirty="0"/>
                  <a:t>和溢出标志</a:t>
                </a:r>
                <a:r>
                  <a:rPr lang="en-US" altLang="zh-CN" dirty="0"/>
                  <a:t>OF</a:t>
                </a:r>
                <a:r>
                  <a:rPr lang="zh-CN" altLang="en-US" dirty="0"/>
                  <a:t>，条件转移指令</a:t>
                </a:r>
                <a:r>
                  <a:rPr lang="en-US" altLang="zh-CN" dirty="0" err="1"/>
                  <a:t>bgt</a:t>
                </a:r>
                <a:r>
                  <a:rPr lang="en-US" altLang="zh-CN" dirty="0"/>
                  <a:t> (</a:t>
                </a:r>
                <a:r>
                  <a:rPr lang="zh-CN" altLang="en-US" b="1" dirty="0"/>
                  <a:t>无符号</a:t>
                </a:r>
                <a:r>
                  <a:rPr lang="zh-CN" altLang="en-US" dirty="0"/>
                  <a:t>整数比较</a:t>
                </a:r>
                <a:r>
                  <a:rPr lang="zh-CN" altLang="en-US" b="1" dirty="0"/>
                  <a:t>大于</a:t>
                </a:r>
                <a:r>
                  <a:rPr lang="zh-CN" altLang="en-US" dirty="0"/>
                  <a:t>时转移</a:t>
                </a:r>
                <a:r>
                  <a:rPr lang="en-US" altLang="zh-CN" dirty="0"/>
                  <a:t>)</a:t>
                </a:r>
                <a:r>
                  <a:rPr lang="zh-CN" altLang="en-US" dirty="0"/>
                  <a:t>的转移条件是</a:t>
                </a:r>
                <a:r>
                  <a:rPr lang="en-US" altLang="zh-CN" dirty="0"/>
                  <a:t>_____</a:t>
                </a:r>
              </a:p>
              <a:p>
                <a:pPr/>
                <a14:m>
                  <m:oMathPara xmlns:m="http://schemas.openxmlformats.org/officeDocument/2006/math">
                    <m:oMathParaPr>
                      <m:jc m:val="centerGroup"/>
                    </m:oMathParaPr>
                    <m:oMath xmlns:m="http://schemas.openxmlformats.org/officeDocument/2006/math">
                      <m:acc>
                        <m:accPr>
                          <m:chr m:val="̅"/>
                          <m:ctrlPr>
                            <a:rPr lang="zh-CN" altLang="en-US" i="1">
                              <a:latin typeface="Cambria Math" panose="02040503050406030204" pitchFamily="18" charset="0"/>
                            </a:rPr>
                          </m:ctrlPr>
                        </m:accPr>
                        <m:e>
                          <m:r>
                            <a:rPr lang="zh-CN" altLang="en-US" i="1">
                              <a:latin typeface="Cambria Math" panose="02040503050406030204" pitchFamily="18" charset="0"/>
                            </a:rPr>
                            <m:t>𝐶𝐹</m:t>
                          </m:r>
                          <m:r>
                            <a:rPr lang="zh-CN" altLang="en-US" i="1">
                              <a:latin typeface="Cambria Math" panose="02040503050406030204" pitchFamily="18" charset="0"/>
                            </a:rPr>
                            <m:t>+</m:t>
                          </m:r>
                          <m:r>
                            <a:rPr lang="zh-CN" altLang="en-US" i="1">
                              <a:latin typeface="Cambria Math" panose="02040503050406030204" pitchFamily="18" charset="0"/>
                            </a:rPr>
                            <m:t>𝑍𝐹</m:t>
                          </m:r>
                        </m:e>
                      </m:acc>
                      <m:r>
                        <a:rPr lang="zh-CN" altLang="en-US" i="1">
                          <a:latin typeface="Cambria Math" panose="02040503050406030204" pitchFamily="18" charset="0"/>
                        </a:rPr>
                        <m:t>=1</m:t>
                      </m:r>
                    </m:oMath>
                  </m:oMathPara>
                </a14:m>
                <a:endParaRPr lang="en-US" altLang="zh-CN" dirty="0"/>
              </a:p>
              <a:p>
                <a:endParaRPr lang="en-US" altLang="zh-CN" dirty="0"/>
              </a:p>
              <a:p>
                <a:r>
                  <a:rPr lang="zh-CN" altLang="en-US" dirty="0"/>
                  <a:t>因为是无符号的 且大于，不是大于等于</a:t>
                </a:r>
                <a:endParaRPr lang="en-US" altLang="zh-CN" dirty="0"/>
              </a:p>
              <a:p>
                <a:r>
                  <a:rPr lang="en-US" altLang="zh-CN" dirty="0"/>
                  <a:t>CF = 0  </a:t>
                </a:r>
                <a:r>
                  <a:rPr lang="zh-CN" altLang="en-US" dirty="0"/>
                  <a:t>计算机中所有的比较相当于相减然后看对应的寄存器的值作为判断依据</a:t>
                </a:r>
                <a:endParaRPr lang="en-US" altLang="zh-CN" dirty="0"/>
              </a:p>
              <a:p>
                <a:r>
                  <a:rPr lang="zh-CN" altLang="en-US" dirty="0"/>
                  <a:t> </a:t>
                </a:r>
                <a:r>
                  <a:rPr lang="en-US" altLang="zh-CN" dirty="0"/>
                  <a:t>a</a:t>
                </a:r>
                <a:r>
                  <a:rPr lang="zh-CN" altLang="en-US" dirty="0"/>
                  <a:t>  </a:t>
                </a:r>
                <a:r>
                  <a:rPr lang="en-US" altLang="zh-CN" dirty="0"/>
                  <a:t>-</a:t>
                </a:r>
                <a:r>
                  <a:rPr lang="zh-CN" altLang="en-US" dirty="0"/>
                  <a:t>  </a:t>
                </a:r>
                <a:r>
                  <a:rPr lang="en-US" altLang="zh-CN" dirty="0"/>
                  <a:t>b</a:t>
                </a:r>
                <a:r>
                  <a:rPr lang="zh-CN" altLang="en-US" dirty="0"/>
                  <a:t> </a:t>
                </a:r>
                <a:r>
                  <a:rPr lang="en-US" altLang="zh-CN" dirty="0"/>
                  <a:t>&gt;</a:t>
                </a:r>
                <a:r>
                  <a:rPr lang="zh-CN" altLang="en-US" dirty="0"/>
                  <a:t> </a:t>
                </a:r>
                <a:r>
                  <a:rPr lang="en-US" altLang="zh-CN" dirty="0"/>
                  <a:t>0</a:t>
                </a:r>
              </a:p>
              <a:p>
                <a:r>
                  <a:rPr lang="en-US" altLang="zh-CN" dirty="0"/>
                  <a:t>A – b &lt; 0 CF</a:t>
                </a:r>
                <a:r>
                  <a:rPr lang="zh-CN" altLang="en-US" dirty="0"/>
                  <a:t>就有一个借位标志</a:t>
                </a:r>
                <a:endParaRPr lang="en-US" altLang="zh-CN" dirty="0"/>
              </a:p>
              <a:p>
                <a:r>
                  <a:rPr lang="en-US" altLang="zh-CN" dirty="0"/>
                  <a:t>A – B ==0 CF = 0 </a:t>
                </a:r>
                <a:r>
                  <a:rPr lang="zh-CN" altLang="en-US" dirty="0"/>
                  <a:t>但是  </a:t>
                </a:r>
                <a:r>
                  <a:rPr lang="en-US" altLang="zh-CN" dirty="0"/>
                  <a:t>ZF = 1</a:t>
                </a:r>
              </a:p>
              <a:p>
                <a:r>
                  <a:rPr lang="en-US" altLang="zh-CN" dirty="0"/>
                  <a:t>ZF = 0</a:t>
                </a:r>
              </a:p>
              <a:p>
                <a:r>
                  <a:rPr lang="zh-CN" altLang="en-US" dirty="0"/>
                  <a:t>满足这个条件的只有</a:t>
                </a:r>
                <a:r>
                  <a:rPr lang="en-US" altLang="zh-CN" dirty="0"/>
                  <a:t>C</a:t>
                </a:r>
              </a:p>
            </p:txBody>
          </p:sp>
        </mc:Choice>
        <mc:Fallback xmlns="">
          <p:sp>
            <p:nvSpPr>
              <p:cNvPr id="2" name="文本占位符 1">
                <a:extLst>
                  <a:ext uri="{FF2B5EF4-FFF2-40B4-BE49-F238E27FC236}">
                    <a16:creationId xmlns:a16="http://schemas.microsoft.com/office/drawing/2014/main" id="{27F1EE94-A649-4730-AAE2-DECC0E3C8578}"/>
                  </a:ext>
                </a:extLst>
              </p:cNvPr>
              <p:cNvSpPr>
                <a:spLocks noGrp="1" noRot="1" noChangeAspect="1" noMove="1" noResize="1" noEditPoints="1" noAdjustHandles="1" noChangeArrowheads="1" noChangeShapeType="1" noTextEdit="1"/>
              </p:cNvSpPr>
              <p:nvPr>
                <p:ph type="body" idx="13"/>
              </p:nvPr>
            </p:nvSpPr>
            <p:spPr>
              <a:blipFill>
                <a:blip r:embed="rId2"/>
                <a:stretch>
                  <a:fillRect l="-1666" t="-2097" b="-3670"/>
                </a:stretch>
              </a:blipFill>
            </p:spPr>
            <p:txBody>
              <a:bodyPr/>
              <a:lstStyle/>
              <a:p>
                <a:r>
                  <a:rPr lang="zh-CN" altLang="en-US">
                    <a:noFill/>
                  </a:rPr>
                  <a:t> </a:t>
                </a:r>
              </a:p>
            </p:txBody>
          </p:sp>
        </mc:Fallback>
      </mc:AlternateContent>
      <p:sp>
        <p:nvSpPr>
          <p:cNvPr id="3" name="文本占位符 2">
            <a:extLst>
              <a:ext uri="{FF2B5EF4-FFF2-40B4-BE49-F238E27FC236}">
                <a16:creationId xmlns:a16="http://schemas.microsoft.com/office/drawing/2014/main" id="{3F086902-D652-4936-A20E-3D8B80C8FD0E}"/>
              </a:ext>
            </a:extLst>
          </p:cNvPr>
          <p:cNvSpPr>
            <a:spLocks noGrp="1"/>
          </p:cNvSpPr>
          <p:nvPr>
            <p:ph type="body" sz="quarter" idx="14"/>
          </p:nvPr>
        </p:nvSpPr>
        <p:spPr/>
        <p:txBody>
          <a:bodyPr>
            <a:normAutofit lnSpcReduction="10000"/>
          </a:bodyPr>
          <a:lstStyle/>
          <a:p>
            <a:r>
              <a:rPr lang="zh-CN" altLang="en-US" dirty="0"/>
              <a:t>答案</a:t>
            </a:r>
          </a:p>
        </p:txBody>
      </p:sp>
    </p:spTree>
    <p:extLst>
      <p:ext uri="{BB962C8B-B14F-4D97-AF65-F5344CB8AC3E}">
        <p14:creationId xmlns:p14="http://schemas.microsoft.com/office/powerpoint/2010/main" val="888686884"/>
      </p:ext>
    </p:extLst>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465259" y="1250302"/>
            <a:ext cx="2726742" cy="5607698"/>
          </a:xfrm>
        </p:spPr>
        <p:txBody>
          <a:bodyPr/>
          <a:lstStyle/>
          <a:p>
            <a:r>
              <a:rPr lang="en-US" altLang="zh-CN" dirty="0"/>
              <a:t>TIPS</a:t>
            </a:r>
            <a:r>
              <a:rPr lang="zh-CN" altLang="en-US" dirty="0"/>
              <a:t>：</a:t>
            </a:r>
            <a:endParaRPr lang="en-US" altLang="zh-CN" dirty="0"/>
          </a:p>
          <a:p>
            <a:r>
              <a:rPr lang="zh-CN" altLang="en-US" dirty="0"/>
              <a:t>操作码不固定的例子</a:t>
            </a:r>
            <a:endParaRPr lang="en-US" altLang="zh-CN"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106C75A6-2871-4785-8C44-0FCC697FF109}"/>
              </a:ext>
            </a:extLst>
          </p:cNvPr>
          <p:cNvPicPr>
            <a:picLocks noChangeAspect="1"/>
          </p:cNvPicPr>
          <p:nvPr/>
        </p:nvPicPr>
        <p:blipFill>
          <a:blip r:embed="rId2"/>
          <a:stretch>
            <a:fillRect/>
          </a:stretch>
        </p:blipFill>
        <p:spPr>
          <a:xfrm>
            <a:off x="-72442" y="0"/>
            <a:ext cx="9537700" cy="6858000"/>
          </a:xfrm>
          <a:prstGeom prst="rect">
            <a:avLst/>
          </a:prstGeom>
        </p:spPr>
      </p:pic>
    </p:spTree>
    <p:extLst>
      <p:ext uri="{BB962C8B-B14F-4D97-AF65-F5344CB8AC3E}">
        <p14:creationId xmlns:p14="http://schemas.microsoft.com/office/powerpoint/2010/main" val="469700101"/>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6EC402D7-279B-41BE-8829-DAE84171A013}"/>
              </a:ext>
            </a:extLst>
          </p:cNvPr>
          <p:cNvSpPr>
            <a:spLocks noGrp="1"/>
          </p:cNvSpPr>
          <p:nvPr>
            <p:ph type="body" idx="13"/>
          </p:nvPr>
        </p:nvSpPr>
        <p:spPr/>
        <p:txBody>
          <a:bodyPr/>
          <a:lstStyle/>
          <a:p>
            <a:r>
              <a:rPr lang="zh-CN" altLang="en-US" dirty="0"/>
              <a:t>下列关于</a:t>
            </a:r>
            <a:r>
              <a:rPr lang="en-US" altLang="zh-CN" dirty="0"/>
              <a:t>RISC</a:t>
            </a:r>
            <a:r>
              <a:rPr lang="zh-CN" altLang="en-US" dirty="0"/>
              <a:t>说法中，错误的是</a:t>
            </a:r>
            <a:r>
              <a:rPr lang="en-US" altLang="zh-CN" dirty="0"/>
              <a:t>(   )</a:t>
            </a:r>
          </a:p>
          <a:p>
            <a:pPr marL="457200" indent="-457200">
              <a:buAutoNum type="alphaUcPeriod"/>
            </a:pPr>
            <a:r>
              <a:rPr lang="en-US" altLang="zh-CN" dirty="0"/>
              <a:t>RISC</a:t>
            </a:r>
            <a:r>
              <a:rPr lang="zh-CN" altLang="en-US" dirty="0"/>
              <a:t>普遍采用微程序控制器</a:t>
            </a:r>
            <a:endParaRPr lang="en-US" altLang="zh-CN" dirty="0"/>
          </a:p>
          <a:p>
            <a:pPr marL="457200" indent="-457200">
              <a:buAutoNum type="alphaUcPeriod"/>
            </a:pPr>
            <a:r>
              <a:rPr lang="en-US" altLang="zh-CN" dirty="0"/>
              <a:t>RISC</a:t>
            </a:r>
            <a:r>
              <a:rPr lang="zh-CN" altLang="en-US" dirty="0"/>
              <a:t>大多数指令在一个时钟周期内完成</a:t>
            </a:r>
            <a:endParaRPr lang="en-US" altLang="zh-CN" dirty="0"/>
          </a:p>
          <a:p>
            <a:pPr marL="457200" indent="-457200">
              <a:buAutoNum type="alphaUcPeriod"/>
            </a:pPr>
            <a:r>
              <a:rPr lang="en-US" altLang="zh-CN" dirty="0"/>
              <a:t>RISC</a:t>
            </a:r>
            <a:r>
              <a:rPr lang="zh-CN" altLang="en-US" dirty="0"/>
              <a:t>的内部通用寄存器数量相对</a:t>
            </a:r>
            <a:r>
              <a:rPr lang="en-US" altLang="zh-CN" dirty="0"/>
              <a:t>CISC</a:t>
            </a:r>
            <a:r>
              <a:rPr lang="zh-CN" altLang="en-US" dirty="0"/>
              <a:t>多</a:t>
            </a:r>
            <a:endParaRPr lang="en-US" altLang="zh-CN" dirty="0"/>
          </a:p>
          <a:p>
            <a:pPr marL="457200" indent="-457200">
              <a:buAutoNum type="alphaUcPeriod"/>
            </a:pPr>
            <a:r>
              <a:rPr lang="en-US" altLang="zh-CN" dirty="0"/>
              <a:t>RISC</a:t>
            </a:r>
            <a:r>
              <a:rPr lang="zh-CN" altLang="en-US" dirty="0"/>
              <a:t>的指令数、寻址方式和指令合适种类相对</a:t>
            </a:r>
            <a:r>
              <a:rPr lang="en-US" altLang="zh-CN" dirty="0"/>
              <a:t>CISC</a:t>
            </a:r>
            <a:r>
              <a:rPr lang="zh-CN" altLang="en-US" dirty="0"/>
              <a:t>少</a:t>
            </a:r>
            <a:endParaRPr lang="en-US" altLang="zh-CN" dirty="0"/>
          </a:p>
        </p:txBody>
      </p:sp>
      <p:sp>
        <p:nvSpPr>
          <p:cNvPr id="3" name="文本占位符 2">
            <a:extLst>
              <a:ext uri="{FF2B5EF4-FFF2-40B4-BE49-F238E27FC236}">
                <a16:creationId xmlns:a16="http://schemas.microsoft.com/office/drawing/2014/main" id="{69E50F2B-B2DC-46CC-80E0-68334FBD6F4E}"/>
              </a:ext>
            </a:extLst>
          </p:cNvPr>
          <p:cNvSpPr>
            <a:spLocks noGrp="1"/>
          </p:cNvSpPr>
          <p:nvPr>
            <p:ph type="body" sz="quarter" idx="14"/>
          </p:nvPr>
        </p:nvSpPr>
        <p:spPr/>
        <p:txBody>
          <a:bodyPr>
            <a:normAutofit lnSpcReduction="10000"/>
          </a:bodyPr>
          <a:lstStyle/>
          <a:p>
            <a:r>
              <a:rPr lang="en-US" altLang="zh-CN" dirty="0"/>
              <a:t>2009</a:t>
            </a:r>
            <a:r>
              <a:rPr lang="zh-CN" altLang="en-US" dirty="0"/>
              <a:t>年</a:t>
            </a:r>
            <a:r>
              <a:rPr lang="en-US" altLang="zh-CN" dirty="0"/>
              <a:t>408</a:t>
            </a:r>
            <a:endParaRPr lang="zh-CN" altLang="en-US" dirty="0"/>
          </a:p>
        </p:txBody>
      </p:sp>
    </p:spTree>
    <p:extLst>
      <p:ext uri="{BB962C8B-B14F-4D97-AF65-F5344CB8AC3E}">
        <p14:creationId xmlns:p14="http://schemas.microsoft.com/office/powerpoint/2010/main" val="2469254469"/>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16805B3-B6C8-4E1F-AD74-7DD2ED2EBAF5}"/>
              </a:ext>
            </a:extLst>
          </p:cNvPr>
          <p:cNvSpPr>
            <a:spLocks noGrp="1"/>
          </p:cNvSpPr>
          <p:nvPr>
            <p:ph type="body" idx="13"/>
          </p:nvPr>
        </p:nvSpPr>
        <p:spPr/>
        <p:txBody>
          <a:bodyPr/>
          <a:lstStyle/>
          <a:p>
            <a:r>
              <a:rPr lang="en-US" altLang="zh-CN" dirty="0"/>
              <a:t>A   </a:t>
            </a:r>
            <a:r>
              <a:rPr lang="zh-CN" altLang="en-US" dirty="0"/>
              <a:t>一般采用硬布线方式</a:t>
            </a:r>
            <a:endParaRPr lang="en-US" altLang="zh-CN" dirty="0"/>
          </a:p>
          <a:p>
            <a:endParaRPr lang="zh-CN" altLang="en-US" dirty="0"/>
          </a:p>
        </p:txBody>
      </p:sp>
      <p:sp>
        <p:nvSpPr>
          <p:cNvPr id="3" name="文本占位符 2">
            <a:extLst>
              <a:ext uri="{FF2B5EF4-FFF2-40B4-BE49-F238E27FC236}">
                <a16:creationId xmlns:a16="http://schemas.microsoft.com/office/drawing/2014/main" id="{DE255CD4-87AF-4AC9-9F02-2EB7AFF21E8C}"/>
              </a:ext>
            </a:extLst>
          </p:cNvPr>
          <p:cNvSpPr>
            <a:spLocks noGrp="1"/>
          </p:cNvSpPr>
          <p:nvPr>
            <p:ph type="body" sz="quarter" idx="14"/>
          </p:nvPr>
        </p:nvSpPr>
        <p:spPr/>
        <p:txBody>
          <a:bodyPr>
            <a:normAutofit lnSpcReduction="10000"/>
          </a:bodyPr>
          <a:lstStyle/>
          <a:p>
            <a:r>
              <a:rPr lang="zh-CN" altLang="en-US" dirty="0"/>
              <a:t>答案</a:t>
            </a:r>
          </a:p>
        </p:txBody>
      </p:sp>
    </p:spTree>
    <p:extLst>
      <p:ext uri="{BB962C8B-B14F-4D97-AF65-F5344CB8AC3E}">
        <p14:creationId xmlns:p14="http://schemas.microsoft.com/office/powerpoint/2010/main" val="2398932134"/>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91588A-09C8-4CC9-8118-C97795EFA86D}"/>
              </a:ext>
            </a:extLst>
          </p:cNvPr>
          <p:cNvSpPr>
            <a:spLocks noGrp="1"/>
          </p:cNvSpPr>
          <p:nvPr>
            <p:ph type="body" idx="13"/>
          </p:nvPr>
        </p:nvSpPr>
        <p:spPr>
          <a:xfrm>
            <a:off x="0" y="1278294"/>
            <a:ext cx="12191999" cy="5579706"/>
          </a:xfrm>
        </p:spPr>
        <p:txBody>
          <a:bodyPr/>
          <a:lstStyle/>
          <a:p>
            <a:r>
              <a:rPr lang="zh-CN" altLang="zh-CN" dirty="0"/>
              <a:t>知识点：</a:t>
            </a:r>
          </a:p>
          <a:p>
            <a:pPr marL="342900" indent="-342900" fontAlgn="ctr">
              <a:buFont typeface="Arial" panose="020B0604020202020204" pitchFamily="34" charset="0"/>
              <a:buChar char="•"/>
            </a:pPr>
            <a:r>
              <a:rPr lang="en-US" altLang="zh-CN" dirty="0" err="1"/>
              <a:t>操作码扩展技术</a:t>
            </a:r>
            <a:r>
              <a:rPr lang="en-US" altLang="zh-CN" dirty="0"/>
              <a:t>，</a:t>
            </a:r>
            <a:r>
              <a:rPr lang="zh-CN" altLang="zh-CN" dirty="0"/>
              <a:t>指令码定长</a:t>
            </a:r>
            <a:r>
              <a:rPr lang="en-US" altLang="zh-CN" dirty="0"/>
              <a:t>  A</a:t>
            </a:r>
            <a:endParaRPr lang="zh-CN" altLang="zh-CN" dirty="0"/>
          </a:p>
          <a:p>
            <a:pPr marL="342900" indent="-342900" fontAlgn="ctr">
              <a:buFont typeface="Arial" panose="020B0604020202020204" pitchFamily="34" charset="0"/>
              <a:buChar char="•"/>
            </a:pPr>
            <a:r>
              <a:rPr lang="zh-CN" altLang="zh-CN" dirty="0"/>
              <a:t>定长操作码，总共长度不固定，操作码固定；</a:t>
            </a:r>
            <a:r>
              <a:rPr lang="en-US" altLang="zh-CN" dirty="0"/>
              <a:t> B</a:t>
            </a:r>
            <a:endParaRPr lang="zh-CN" altLang="zh-CN" dirty="0"/>
          </a:p>
          <a:p>
            <a:pPr lvl="1" fontAlgn="ctr"/>
            <a:r>
              <a:rPr lang="zh-CN" altLang="zh-CN" dirty="0"/>
              <a:t>分类讨论</a:t>
            </a:r>
          </a:p>
          <a:p>
            <a:r>
              <a:rPr lang="zh-CN" altLang="zh-CN" dirty="0"/>
              <a:t>方法论：</a:t>
            </a:r>
          </a:p>
          <a:p>
            <a:pPr marL="342900" indent="-342900" fontAlgn="ctr">
              <a:buFont typeface="Arial" panose="020B0604020202020204" pitchFamily="34" charset="0"/>
              <a:buChar char="•"/>
            </a:pPr>
            <a:r>
              <a:rPr lang="zh-CN" altLang="zh-CN" dirty="0"/>
              <a:t>一般先设计地址数最多的；</a:t>
            </a:r>
          </a:p>
          <a:p>
            <a:pPr marL="342900" indent="-342900" fontAlgn="ctr">
              <a:buFont typeface="Arial" panose="020B0604020202020204" pitchFamily="34" charset="0"/>
              <a:buChar char="•"/>
            </a:pPr>
            <a:r>
              <a:rPr lang="zh-CN" altLang="zh-CN" dirty="0"/>
              <a:t>先确定</a:t>
            </a:r>
            <a:r>
              <a:rPr lang="en-US" altLang="zh-CN" dirty="0"/>
              <a:t> </a:t>
            </a:r>
            <a:r>
              <a:rPr lang="zh-CN" altLang="zh-CN" dirty="0"/>
              <a:t>是哪一种方式</a:t>
            </a:r>
            <a:r>
              <a:rPr lang="en-US" altLang="zh-CN" dirty="0"/>
              <a:t>  A B</a:t>
            </a:r>
            <a:endParaRPr lang="zh-CN" altLang="zh-CN" dirty="0"/>
          </a:p>
          <a:p>
            <a:pPr marL="342900" indent="-342900" fontAlgn="ctr">
              <a:buFont typeface="Arial" panose="020B0604020202020204" pitchFamily="34" charset="0"/>
              <a:buChar char="•"/>
            </a:pPr>
            <a:r>
              <a:rPr lang="zh-CN" altLang="zh-CN" dirty="0"/>
              <a:t>定长操作码</a:t>
            </a:r>
            <a:r>
              <a:rPr lang="en-US" altLang="zh-CN" dirty="0"/>
              <a:t> </a:t>
            </a:r>
            <a:r>
              <a:rPr lang="zh-CN" altLang="zh-CN" dirty="0"/>
              <a:t>的指令格式</a:t>
            </a:r>
          </a:p>
          <a:p>
            <a:pPr lvl="1"/>
            <a:r>
              <a:rPr lang="zh-CN" altLang="zh-CN" dirty="0"/>
              <a:t>OP</a:t>
            </a:r>
            <a:r>
              <a:rPr lang="en-US" altLang="zh-CN" dirty="0"/>
              <a:t>    MOD    ADDR</a:t>
            </a:r>
            <a:r>
              <a:rPr lang="zh-CN" altLang="zh-CN" dirty="0"/>
              <a:t>？</a:t>
            </a:r>
          </a:p>
          <a:p>
            <a:pPr lvl="1" fontAlgn="ctr"/>
            <a:r>
              <a:rPr lang="zh-CN" altLang="zh-CN" dirty="0"/>
              <a:t>其中</a:t>
            </a:r>
            <a:r>
              <a:rPr lang="en-US" altLang="zh-CN" dirty="0"/>
              <a:t>MOD</a:t>
            </a:r>
            <a:r>
              <a:rPr lang="zh-CN" altLang="zh-CN" dirty="0"/>
              <a:t>是由几个寻址方式，一般采用译码方式</a:t>
            </a:r>
          </a:p>
          <a:p>
            <a:endParaRPr lang="zh-CN" altLang="en-US" dirty="0"/>
          </a:p>
        </p:txBody>
      </p:sp>
      <p:sp>
        <p:nvSpPr>
          <p:cNvPr id="3" name="文本占位符 2">
            <a:extLst>
              <a:ext uri="{FF2B5EF4-FFF2-40B4-BE49-F238E27FC236}">
                <a16:creationId xmlns:a16="http://schemas.microsoft.com/office/drawing/2014/main" id="{84FF83F2-0297-4AB0-B174-934FC6026C44}"/>
              </a:ext>
            </a:extLst>
          </p:cNvPr>
          <p:cNvSpPr>
            <a:spLocks noGrp="1"/>
          </p:cNvSpPr>
          <p:nvPr>
            <p:ph type="body" sz="quarter" idx="14"/>
          </p:nvPr>
        </p:nvSpPr>
        <p:spPr/>
        <p:txBody>
          <a:bodyPr>
            <a:normAutofit lnSpcReduction="10000"/>
          </a:bodyPr>
          <a:lstStyle/>
          <a:p>
            <a:r>
              <a:rPr lang="zh-CN" altLang="en-US" dirty="0"/>
              <a:t>指令设计方法论</a:t>
            </a:r>
          </a:p>
        </p:txBody>
      </p:sp>
    </p:spTree>
    <p:extLst>
      <p:ext uri="{BB962C8B-B14F-4D97-AF65-F5344CB8AC3E}">
        <p14:creationId xmlns:p14="http://schemas.microsoft.com/office/powerpoint/2010/main" val="2058664345"/>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91588A-09C8-4CC9-8118-C97795EFA86D}"/>
              </a:ext>
            </a:extLst>
          </p:cNvPr>
          <p:cNvSpPr>
            <a:spLocks noGrp="1"/>
          </p:cNvSpPr>
          <p:nvPr>
            <p:ph type="body" idx="13"/>
          </p:nvPr>
        </p:nvSpPr>
        <p:spPr>
          <a:xfrm>
            <a:off x="0" y="1278294"/>
            <a:ext cx="12191999" cy="5579706"/>
          </a:xfrm>
        </p:spPr>
        <p:txBody>
          <a:bodyPr/>
          <a:lstStyle/>
          <a:p>
            <a:r>
              <a:rPr lang="zh-CN" altLang="en-US" dirty="0"/>
              <a:t>五、分析设计题</a:t>
            </a:r>
            <a:r>
              <a:rPr lang="en-US" altLang="zh-CN" dirty="0"/>
              <a:t>(</a:t>
            </a:r>
            <a:r>
              <a:rPr lang="zh-CN" altLang="en-US" dirty="0"/>
              <a:t>本大题共</a:t>
            </a:r>
            <a:r>
              <a:rPr lang="en-US" altLang="zh-CN" dirty="0"/>
              <a:t>4</a:t>
            </a:r>
            <a:r>
              <a:rPr lang="zh-CN" altLang="en-US" dirty="0"/>
              <a:t>题，本大题共</a:t>
            </a:r>
            <a:r>
              <a:rPr lang="en-US" altLang="zh-CN" dirty="0"/>
              <a:t>42</a:t>
            </a:r>
            <a:r>
              <a:rPr lang="zh-CN" altLang="en-US" dirty="0"/>
              <a:t>分</a:t>
            </a:r>
            <a:r>
              <a:rPr lang="en-US" altLang="zh-CN" dirty="0"/>
              <a:t>)</a:t>
            </a:r>
          </a:p>
          <a:p>
            <a:r>
              <a:rPr lang="en-US" altLang="zh-CN" dirty="0"/>
              <a:t>1.</a:t>
            </a:r>
            <a:r>
              <a:rPr lang="zh-CN" altLang="en-US" dirty="0"/>
              <a:t>（本题</a:t>
            </a:r>
            <a:r>
              <a:rPr lang="en-US" altLang="zh-CN" dirty="0"/>
              <a:t>10</a:t>
            </a:r>
            <a:r>
              <a:rPr lang="zh-CN" altLang="en-US" dirty="0"/>
              <a:t>分）某机器字长</a:t>
            </a:r>
            <a:r>
              <a:rPr lang="en-US" altLang="zh-CN" dirty="0"/>
              <a:t>16</a:t>
            </a:r>
            <a:r>
              <a:rPr lang="zh-CN" altLang="en-US" dirty="0"/>
              <a:t>位，指令格式均为单字指令，每个地址码</a:t>
            </a:r>
            <a:r>
              <a:rPr lang="en-US" altLang="zh-CN" dirty="0"/>
              <a:t>4</a:t>
            </a:r>
            <a:r>
              <a:rPr lang="zh-CN" altLang="en-US" dirty="0"/>
              <a:t>位，预设计一个至少</a:t>
            </a:r>
            <a:r>
              <a:rPr lang="en-US" altLang="zh-CN" dirty="0"/>
              <a:t>60</a:t>
            </a:r>
            <a:r>
              <a:rPr lang="zh-CN" altLang="en-US" dirty="0"/>
              <a:t>条指令的指令系统，含三地址指令、二地址指令、单地址指令和</a:t>
            </a:r>
            <a:r>
              <a:rPr lang="en-US" altLang="zh-CN" dirty="0"/>
              <a:t>0</a:t>
            </a:r>
            <a:r>
              <a:rPr lang="zh-CN" altLang="en-US" dirty="0"/>
              <a:t>地址指令若干调，试给出你的设计方案，写出指令编码示意和各种格式的指令条数。</a:t>
            </a:r>
          </a:p>
        </p:txBody>
      </p:sp>
      <p:sp>
        <p:nvSpPr>
          <p:cNvPr id="3" name="文本占位符 2">
            <a:extLst>
              <a:ext uri="{FF2B5EF4-FFF2-40B4-BE49-F238E27FC236}">
                <a16:creationId xmlns:a16="http://schemas.microsoft.com/office/drawing/2014/main" id="{84FF83F2-0297-4AB0-B174-934FC6026C44}"/>
              </a:ext>
            </a:extLst>
          </p:cNvPr>
          <p:cNvSpPr>
            <a:spLocks noGrp="1"/>
          </p:cNvSpPr>
          <p:nvPr>
            <p:ph type="body" sz="quarter" idx="14"/>
          </p:nvPr>
        </p:nvSpPr>
        <p:spPr/>
        <p:txBody>
          <a:bodyPr>
            <a:normAutofit lnSpcReduction="10000"/>
          </a:bodyPr>
          <a:lstStyle/>
          <a:p>
            <a:r>
              <a:rPr lang="en-US" altLang="zh-CN" dirty="0"/>
              <a:t>2015</a:t>
            </a:r>
            <a:r>
              <a:rPr lang="zh-CN" altLang="en-US" dirty="0"/>
              <a:t>年真题</a:t>
            </a:r>
          </a:p>
        </p:txBody>
      </p:sp>
    </p:spTree>
    <p:extLst>
      <p:ext uri="{BB962C8B-B14F-4D97-AF65-F5344CB8AC3E}">
        <p14:creationId xmlns:p14="http://schemas.microsoft.com/office/powerpoint/2010/main" val="785400356"/>
      </p:ext>
    </p:extLst>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91588A-09C8-4CC9-8118-C97795EFA86D}"/>
              </a:ext>
            </a:extLst>
          </p:cNvPr>
          <p:cNvSpPr>
            <a:spLocks noGrp="1"/>
          </p:cNvSpPr>
          <p:nvPr>
            <p:ph type="body" idx="13"/>
          </p:nvPr>
        </p:nvSpPr>
        <p:spPr>
          <a:xfrm>
            <a:off x="0" y="1278294"/>
            <a:ext cx="12191999" cy="5579706"/>
          </a:xfrm>
        </p:spPr>
        <p:txBody>
          <a:bodyPr>
            <a:normAutofit fontScale="85000" lnSpcReduction="20000"/>
          </a:bodyPr>
          <a:lstStyle/>
          <a:p>
            <a:r>
              <a:rPr lang="zh-CN" altLang="zh-CN" dirty="0"/>
              <a:t>总共可以使用的长度是</a:t>
            </a:r>
            <a:r>
              <a:rPr lang="en-US" altLang="zh-CN" dirty="0"/>
              <a:t>  16 bit </a:t>
            </a:r>
            <a:r>
              <a:rPr lang="zh-CN" altLang="en-US" dirty="0"/>
              <a:t>使用的是操作码扩展技术，</a:t>
            </a:r>
            <a:r>
              <a:rPr lang="zh-CN" altLang="en-US" b="1" dirty="0"/>
              <a:t>指令码定长</a:t>
            </a:r>
            <a:endParaRPr lang="zh-CN" altLang="zh-CN" b="1" dirty="0"/>
          </a:p>
          <a:p>
            <a:r>
              <a:rPr lang="x-none" altLang="zh-CN" dirty="0"/>
              <a:t>XXXX XXXX XXXX XXXX</a:t>
            </a:r>
          </a:p>
          <a:p>
            <a:r>
              <a:rPr lang="zh-CN" altLang="zh-CN" dirty="0"/>
              <a:t> </a:t>
            </a:r>
          </a:p>
          <a:p>
            <a:pPr fontAlgn="ctr"/>
            <a:r>
              <a:rPr lang="en-US" altLang="zh-CN" dirty="0" err="1"/>
              <a:t>先设计三</a:t>
            </a:r>
            <a:r>
              <a:rPr lang="zh-CN" altLang="zh-CN" dirty="0"/>
              <a:t>地址指令</a:t>
            </a:r>
          </a:p>
          <a:p>
            <a:r>
              <a:rPr lang="x-none" altLang="zh-CN" dirty="0"/>
              <a:t>0000 XXXX XXXX XXXX</a:t>
            </a:r>
          </a:p>
          <a:p>
            <a:r>
              <a:rPr lang="x-none" altLang="zh-CN" dirty="0"/>
              <a:t>1110 XXXX XXXX XXXX</a:t>
            </a:r>
          </a:p>
          <a:p>
            <a:r>
              <a:rPr lang="x-none" altLang="zh-CN" dirty="0"/>
              <a:t>------------------------------ </a:t>
            </a:r>
            <a:r>
              <a:rPr lang="zh-CN" altLang="zh-CN" dirty="0"/>
              <a:t>三地址共计</a:t>
            </a:r>
            <a:r>
              <a:rPr lang="en-US" altLang="zh-CN" dirty="0"/>
              <a:t>15</a:t>
            </a:r>
            <a:r>
              <a:rPr lang="zh-CN" altLang="zh-CN" dirty="0"/>
              <a:t>条；</a:t>
            </a:r>
          </a:p>
          <a:p>
            <a:r>
              <a:rPr lang="x-none" altLang="zh-CN" dirty="0"/>
              <a:t>1111 0000 XXXX XXXX</a:t>
            </a:r>
          </a:p>
          <a:p>
            <a:r>
              <a:rPr lang="x-none" altLang="zh-CN" dirty="0"/>
              <a:t>1111 1110 XXXX XXXX</a:t>
            </a:r>
          </a:p>
          <a:p>
            <a:r>
              <a:rPr lang="x-none" altLang="zh-CN" dirty="0"/>
              <a:t>------------------------------ </a:t>
            </a:r>
            <a:r>
              <a:rPr lang="zh-CN" altLang="zh-CN" dirty="0"/>
              <a:t>二地址共计</a:t>
            </a:r>
            <a:r>
              <a:rPr lang="en-US" altLang="zh-CN" dirty="0"/>
              <a:t>15</a:t>
            </a:r>
            <a:r>
              <a:rPr lang="zh-CN" altLang="zh-CN" dirty="0"/>
              <a:t>条；</a:t>
            </a:r>
          </a:p>
          <a:p>
            <a:r>
              <a:rPr lang="x-none" altLang="zh-CN" dirty="0"/>
              <a:t>1111 1111 0000 XXXX</a:t>
            </a:r>
          </a:p>
          <a:p>
            <a:r>
              <a:rPr lang="x-none" altLang="zh-CN" dirty="0"/>
              <a:t>1111 1111 1110 XXXX </a:t>
            </a:r>
          </a:p>
          <a:p>
            <a:r>
              <a:rPr lang="x-none" altLang="zh-CN" dirty="0"/>
              <a:t>------------------------------ </a:t>
            </a:r>
            <a:r>
              <a:rPr lang="zh-CN" altLang="zh-CN" dirty="0"/>
              <a:t>一地址指令共计</a:t>
            </a:r>
            <a:r>
              <a:rPr lang="en-US" altLang="zh-CN" dirty="0"/>
              <a:t>15</a:t>
            </a:r>
            <a:r>
              <a:rPr lang="zh-CN" altLang="zh-CN" dirty="0"/>
              <a:t>条；</a:t>
            </a:r>
          </a:p>
          <a:p>
            <a:r>
              <a:rPr lang="x-none" altLang="zh-CN" dirty="0"/>
              <a:t>1111 1111 1111 0000</a:t>
            </a:r>
          </a:p>
          <a:p>
            <a:r>
              <a:rPr lang="x-none" altLang="zh-CN" dirty="0"/>
              <a:t>1111 1111 1111 111</a:t>
            </a:r>
            <a:r>
              <a:rPr lang="en-US" altLang="zh-CN" dirty="0"/>
              <a:t>1</a:t>
            </a:r>
            <a:endParaRPr lang="x-none" altLang="zh-CN" dirty="0"/>
          </a:p>
          <a:p>
            <a:r>
              <a:rPr lang="x-none" altLang="zh-CN" dirty="0"/>
              <a:t>----------------------------- </a:t>
            </a:r>
            <a:r>
              <a:rPr lang="zh-CN" altLang="zh-CN" dirty="0"/>
              <a:t>零地址指令共计</a:t>
            </a:r>
            <a:r>
              <a:rPr lang="en-US" altLang="zh-CN" dirty="0"/>
              <a:t>16</a:t>
            </a:r>
            <a:r>
              <a:rPr lang="zh-CN" altLang="zh-CN" dirty="0"/>
              <a:t>条；</a:t>
            </a:r>
          </a:p>
          <a:p>
            <a:r>
              <a:rPr lang="zh-CN" altLang="zh-CN" dirty="0"/>
              <a:t>共计</a:t>
            </a:r>
            <a:r>
              <a:rPr lang="en-US" altLang="zh-CN" dirty="0"/>
              <a:t>61</a:t>
            </a:r>
            <a:r>
              <a:rPr lang="zh-CN" altLang="zh-CN" dirty="0"/>
              <a:t>条指令；</a:t>
            </a:r>
          </a:p>
          <a:p>
            <a:endParaRPr lang="zh-CN" altLang="en-US" dirty="0"/>
          </a:p>
        </p:txBody>
      </p:sp>
      <p:sp>
        <p:nvSpPr>
          <p:cNvPr id="3" name="文本占位符 2">
            <a:extLst>
              <a:ext uri="{FF2B5EF4-FFF2-40B4-BE49-F238E27FC236}">
                <a16:creationId xmlns:a16="http://schemas.microsoft.com/office/drawing/2014/main" id="{84FF83F2-0297-4AB0-B174-934FC6026C44}"/>
              </a:ext>
            </a:extLst>
          </p:cNvPr>
          <p:cNvSpPr>
            <a:spLocks noGrp="1"/>
          </p:cNvSpPr>
          <p:nvPr>
            <p:ph type="body" sz="quarter" idx="14"/>
          </p:nvPr>
        </p:nvSpPr>
        <p:spPr/>
        <p:txBody>
          <a:bodyPr>
            <a:normAutofit lnSpcReduction="10000"/>
          </a:bodyPr>
          <a:lstStyle/>
          <a:p>
            <a:r>
              <a:rPr lang="zh-CN" altLang="en-US" dirty="0"/>
              <a:t>答案</a:t>
            </a:r>
          </a:p>
        </p:txBody>
      </p:sp>
      <p:sp>
        <p:nvSpPr>
          <p:cNvPr id="4" name="矩形 3">
            <a:extLst>
              <a:ext uri="{FF2B5EF4-FFF2-40B4-BE49-F238E27FC236}">
                <a16:creationId xmlns:a16="http://schemas.microsoft.com/office/drawing/2014/main" id="{FB0D8FF0-D88A-474A-BDC7-70E05CD0EBC6}"/>
              </a:ext>
            </a:extLst>
          </p:cNvPr>
          <p:cNvSpPr/>
          <p:nvPr/>
        </p:nvSpPr>
        <p:spPr>
          <a:xfrm>
            <a:off x="5417976" y="1626647"/>
            <a:ext cx="6096000" cy="5355312"/>
          </a:xfrm>
          <a:prstGeom prst="rect">
            <a:avLst/>
          </a:prstGeom>
        </p:spPr>
        <p:txBody>
          <a:bodyPr>
            <a:spAutoFit/>
          </a:bodyPr>
          <a:lstStyle/>
          <a:p>
            <a:r>
              <a:rPr lang="en-US" altLang="zh-CN" dirty="0"/>
              <a:t>1.</a:t>
            </a:r>
            <a:r>
              <a:rPr lang="zh-CN" altLang="en-US" dirty="0"/>
              <a:t>（本题</a:t>
            </a:r>
            <a:r>
              <a:rPr lang="en-US" altLang="zh-CN" dirty="0"/>
              <a:t>10</a:t>
            </a:r>
            <a:r>
              <a:rPr lang="zh-CN" altLang="en-US" dirty="0"/>
              <a:t>分）某</a:t>
            </a:r>
            <a:r>
              <a:rPr lang="zh-CN" altLang="en-US" b="1" dirty="0"/>
              <a:t>机器字长</a:t>
            </a:r>
            <a:r>
              <a:rPr lang="en-US" altLang="zh-CN" b="1" dirty="0"/>
              <a:t>16</a:t>
            </a:r>
            <a:r>
              <a:rPr lang="zh-CN" altLang="en-US" b="1" dirty="0"/>
              <a:t>位</a:t>
            </a:r>
            <a:r>
              <a:rPr lang="zh-CN" altLang="en-US" dirty="0"/>
              <a:t>，指令格式均为</a:t>
            </a:r>
            <a:r>
              <a:rPr lang="zh-CN" altLang="en-US" b="1" dirty="0"/>
              <a:t>单字指令</a:t>
            </a:r>
            <a:r>
              <a:rPr lang="zh-CN" altLang="en-US" dirty="0"/>
              <a:t>，每个地址码</a:t>
            </a:r>
            <a:r>
              <a:rPr lang="en-US" altLang="zh-CN" dirty="0"/>
              <a:t>4</a:t>
            </a:r>
            <a:r>
              <a:rPr lang="zh-CN" altLang="en-US" dirty="0"/>
              <a:t>位，预设计一个至少</a:t>
            </a:r>
            <a:r>
              <a:rPr lang="en-US" altLang="zh-CN" dirty="0"/>
              <a:t>60</a:t>
            </a:r>
            <a:r>
              <a:rPr lang="zh-CN" altLang="en-US" dirty="0"/>
              <a:t>条指令的指令系统，含三地址指令、二地址指令、单地址指令和</a:t>
            </a:r>
            <a:r>
              <a:rPr lang="en-US" altLang="zh-CN" dirty="0"/>
              <a:t>0</a:t>
            </a:r>
            <a:r>
              <a:rPr lang="zh-CN" altLang="en-US" dirty="0"/>
              <a:t>地址指令若干调，试给出你的设计方案，写出指令编码示意和各种格式的指令条数。</a:t>
            </a:r>
            <a:endParaRPr lang="en-US" altLang="zh-CN" dirty="0"/>
          </a:p>
          <a:p>
            <a:endParaRPr lang="en-US" altLang="zh-CN" dirty="0"/>
          </a:p>
          <a:p>
            <a:endParaRPr lang="en-US" altLang="zh-CN" dirty="0"/>
          </a:p>
          <a:p>
            <a:endParaRPr lang="en-US" altLang="zh-CN" dirty="0"/>
          </a:p>
          <a:p>
            <a:r>
              <a:rPr lang="zh-CN" altLang="en-US" dirty="0"/>
              <a:t>三地址 </a:t>
            </a:r>
            <a:r>
              <a:rPr lang="en-US" altLang="zh-CN" dirty="0"/>
              <a:t>1 </a:t>
            </a:r>
            <a:r>
              <a:rPr lang="zh-CN" altLang="en-US" dirty="0"/>
              <a:t>条</a:t>
            </a:r>
            <a:endParaRPr lang="en-US" altLang="zh-CN" dirty="0"/>
          </a:p>
          <a:p>
            <a:r>
              <a:rPr lang="en-US" altLang="zh-CN" dirty="0"/>
              <a:t>0000 XXXX </a:t>
            </a:r>
            <a:r>
              <a:rPr lang="en-US" altLang="zh-CN" dirty="0" err="1"/>
              <a:t>XXXX</a:t>
            </a:r>
            <a:r>
              <a:rPr lang="en-US" altLang="zh-CN" dirty="0"/>
              <a:t> </a:t>
            </a:r>
            <a:r>
              <a:rPr lang="en-US" altLang="zh-CN" dirty="0" err="1"/>
              <a:t>XXXX</a:t>
            </a:r>
            <a:endParaRPr lang="en-US" altLang="zh-CN" dirty="0"/>
          </a:p>
          <a:p>
            <a:r>
              <a:rPr lang="zh-CN" altLang="en-US" dirty="0"/>
              <a:t>二地址 </a:t>
            </a:r>
            <a:r>
              <a:rPr lang="en-US" altLang="zh-CN" dirty="0"/>
              <a:t>48 </a:t>
            </a:r>
            <a:r>
              <a:rPr lang="zh-CN" altLang="en-US" dirty="0"/>
              <a:t>条</a:t>
            </a:r>
            <a:endParaRPr lang="en-US" altLang="zh-CN" dirty="0"/>
          </a:p>
          <a:p>
            <a:r>
              <a:rPr lang="en-US" altLang="zh-CN" dirty="0"/>
              <a:t>0001 </a:t>
            </a:r>
            <a:r>
              <a:rPr lang="en-US" altLang="zh-CN" dirty="0">
                <a:solidFill>
                  <a:srgbClr val="FF0000"/>
                </a:solidFill>
              </a:rPr>
              <a:t>XXXX</a:t>
            </a:r>
            <a:r>
              <a:rPr lang="en-US" altLang="zh-CN" dirty="0"/>
              <a:t> </a:t>
            </a:r>
            <a:r>
              <a:rPr lang="en-US" altLang="zh-CN" dirty="0" err="1"/>
              <a:t>XXXX</a:t>
            </a:r>
            <a:r>
              <a:rPr lang="en-US" altLang="zh-CN" dirty="0"/>
              <a:t> </a:t>
            </a:r>
            <a:r>
              <a:rPr lang="en-US" altLang="zh-CN" dirty="0" err="1"/>
              <a:t>XXXX</a:t>
            </a:r>
            <a:r>
              <a:rPr lang="en-US" altLang="zh-CN" dirty="0"/>
              <a:t> 16</a:t>
            </a:r>
            <a:r>
              <a:rPr lang="zh-CN" altLang="en-US" dirty="0"/>
              <a:t>条</a:t>
            </a:r>
            <a:endParaRPr lang="en-US" altLang="zh-CN" dirty="0"/>
          </a:p>
          <a:p>
            <a:r>
              <a:rPr lang="en-US" altLang="zh-CN" dirty="0"/>
              <a:t>0010 </a:t>
            </a:r>
            <a:r>
              <a:rPr lang="en-US" altLang="zh-CN" dirty="0">
                <a:solidFill>
                  <a:srgbClr val="FF0000"/>
                </a:solidFill>
              </a:rPr>
              <a:t>XXXX</a:t>
            </a:r>
            <a:r>
              <a:rPr lang="en-US" altLang="zh-CN" dirty="0"/>
              <a:t> </a:t>
            </a:r>
            <a:r>
              <a:rPr lang="en-US" altLang="zh-CN" dirty="0" err="1"/>
              <a:t>XXXX</a:t>
            </a:r>
            <a:r>
              <a:rPr lang="en-US" altLang="zh-CN" dirty="0"/>
              <a:t> </a:t>
            </a:r>
            <a:r>
              <a:rPr lang="en-US" altLang="zh-CN" dirty="0" err="1"/>
              <a:t>XXXX</a:t>
            </a:r>
            <a:r>
              <a:rPr lang="en-US" altLang="zh-CN" dirty="0"/>
              <a:t> 16</a:t>
            </a:r>
            <a:r>
              <a:rPr lang="zh-CN" altLang="en-US" dirty="0"/>
              <a:t>条</a:t>
            </a:r>
            <a:endParaRPr lang="en-US" altLang="zh-CN" dirty="0"/>
          </a:p>
          <a:p>
            <a:r>
              <a:rPr lang="en-US" altLang="zh-CN" dirty="0"/>
              <a:t>0011 </a:t>
            </a:r>
            <a:r>
              <a:rPr lang="en-US" altLang="zh-CN" dirty="0">
                <a:solidFill>
                  <a:srgbClr val="FF0000"/>
                </a:solidFill>
              </a:rPr>
              <a:t>XXXX</a:t>
            </a:r>
            <a:r>
              <a:rPr lang="en-US" altLang="zh-CN" dirty="0"/>
              <a:t> </a:t>
            </a:r>
            <a:r>
              <a:rPr lang="en-US" altLang="zh-CN" dirty="0" err="1"/>
              <a:t>XXXX</a:t>
            </a:r>
            <a:r>
              <a:rPr lang="en-US" altLang="zh-CN" dirty="0"/>
              <a:t> </a:t>
            </a:r>
            <a:r>
              <a:rPr lang="en-US" altLang="zh-CN" dirty="0" err="1"/>
              <a:t>XXXX</a:t>
            </a:r>
            <a:r>
              <a:rPr lang="en-US" altLang="zh-CN" dirty="0"/>
              <a:t> 16</a:t>
            </a:r>
            <a:r>
              <a:rPr lang="zh-CN" altLang="en-US" dirty="0"/>
              <a:t>条  现在</a:t>
            </a:r>
            <a:r>
              <a:rPr lang="en-US" altLang="zh-CN" dirty="0"/>
              <a:t>49</a:t>
            </a:r>
            <a:r>
              <a:rPr lang="zh-CN" altLang="en-US" dirty="0"/>
              <a:t>条命令</a:t>
            </a:r>
            <a:endParaRPr lang="en-US" altLang="zh-CN" dirty="0"/>
          </a:p>
          <a:p>
            <a:r>
              <a:rPr lang="zh-CN" altLang="en-US" dirty="0"/>
              <a:t>一地址 </a:t>
            </a:r>
            <a:r>
              <a:rPr lang="en-US" altLang="zh-CN" dirty="0"/>
              <a:t>256 </a:t>
            </a:r>
            <a:r>
              <a:rPr lang="zh-CN" altLang="en-US" dirty="0"/>
              <a:t>条</a:t>
            </a:r>
            <a:endParaRPr lang="en-US" altLang="zh-CN" dirty="0"/>
          </a:p>
          <a:p>
            <a:r>
              <a:rPr lang="en-US" altLang="zh-CN" dirty="0"/>
              <a:t>0100 </a:t>
            </a:r>
            <a:r>
              <a:rPr lang="en-US" altLang="zh-CN" dirty="0">
                <a:solidFill>
                  <a:srgbClr val="FF0000"/>
                </a:solidFill>
              </a:rPr>
              <a:t>XXXX </a:t>
            </a:r>
            <a:r>
              <a:rPr lang="en-US" altLang="zh-CN" dirty="0" err="1">
                <a:solidFill>
                  <a:srgbClr val="FF0000"/>
                </a:solidFill>
              </a:rPr>
              <a:t>XXXX</a:t>
            </a:r>
            <a:r>
              <a:rPr lang="en-US" altLang="zh-CN" dirty="0"/>
              <a:t> </a:t>
            </a:r>
            <a:r>
              <a:rPr lang="en-US" altLang="zh-CN" dirty="0" err="1"/>
              <a:t>XXXX</a:t>
            </a:r>
            <a:r>
              <a:rPr lang="en-US" altLang="zh-CN" dirty="0"/>
              <a:t>  </a:t>
            </a:r>
          </a:p>
          <a:p>
            <a:r>
              <a:rPr lang="zh-CN" altLang="en-US" dirty="0"/>
              <a:t>零地址 </a:t>
            </a:r>
            <a:r>
              <a:rPr lang="en-US" altLang="zh-CN" dirty="0"/>
              <a:t>4K </a:t>
            </a:r>
            <a:r>
              <a:rPr lang="zh-CN" altLang="en-US" dirty="0"/>
              <a:t>条</a:t>
            </a:r>
            <a:endParaRPr lang="en-US" altLang="zh-CN" dirty="0"/>
          </a:p>
          <a:p>
            <a:r>
              <a:rPr lang="en-US" altLang="zh-CN" dirty="0"/>
              <a:t>0101 </a:t>
            </a:r>
            <a:r>
              <a:rPr lang="en-US" altLang="zh-CN" dirty="0">
                <a:solidFill>
                  <a:srgbClr val="FF0000"/>
                </a:solidFill>
              </a:rPr>
              <a:t>XXXX </a:t>
            </a:r>
            <a:r>
              <a:rPr lang="en-US" altLang="zh-CN" dirty="0" err="1">
                <a:solidFill>
                  <a:srgbClr val="FF0000"/>
                </a:solidFill>
              </a:rPr>
              <a:t>XXXX</a:t>
            </a:r>
            <a:r>
              <a:rPr lang="en-US" altLang="zh-CN" dirty="0">
                <a:solidFill>
                  <a:srgbClr val="FF0000"/>
                </a:solidFill>
              </a:rPr>
              <a:t> </a:t>
            </a:r>
            <a:r>
              <a:rPr lang="en-US" altLang="zh-CN" dirty="0" err="1">
                <a:solidFill>
                  <a:srgbClr val="FF0000"/>
                </a:solidFill>
              </a:rPr>
              <a:t>XXXX</a:t>
            </a:r>
            <a:r>
              <a:rPr lang="en-US" altLang="zh-CN" dirty="0">
                <a:solidFill>
                  <a:srgbClr val="FF0000"/>
                </a:solidFill>
              </a:rPr>
              <a:t>  </a:t>
            </a:r>
            <a:r>
              <a:rPr lang="zh-CN" altLang="en-US" dirty="0">
                <a:solidFill>
                  <a:srgbClr val="FF0000"/>
                </a:solidFill>
              </a:rPr>
              <a:t>红色的是可变操作码的一部分</a:t>
            </a:r>
            <a:endParaRPr lang="en-US" altLang="zh-CN" dirty="0">
              <a:solidFill>
                <a:srgbClr val="FF0000"/>
              </a:solidFill>
            </a:endParaRPr>
          </a:p>
          <a:p>
            <a:endParaRPr lang="zh-CN" altLang="en-US" dirty="0">
              <a:solidFill>
                <a:srgbClr val="FF0000"/>
              </a:solidFill>
            </a:endParaRPr>
          </a:p>
        </p:txBody>
      </p:sp>
    </p:spTree>
    <p:extLst>
      <p:ext uri="{BB962C8B-B14F-4D97-AF65-F5344CB8AC3E}">
        <p14:creationId xmlns:p14="http://schemas.microsoft.com/office/powerpoint/2010/main" val="3396274840"/>
      </p:ext>
    </p:extLst>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91588A-09C8-4CC9-8118-C97795EFA86D}"/>
              </a:ext>
            </a:extLst>
          </p:cNvPr>
          <p:cNvSpPr>
            <a:spLocks noGrp="1"/>
          </p:cNvSpPr>
          <p:nvPr>
            <p:ph type="body" idx="13"/>
          </p:nvPr>
        </p:nvSpPr>
        <p:spPr>
          <a:xfrm>
            <a:off x="0" y="1278294"/>
            <a:ext cx="12191999" cy="5579706"/>
          </a:xfrm>
        </p:spPr>
        <p:txBody>
          <a:bodyPr/>
          <a:lstStyle/>
          <a:p>
            <a:r>
              <a:rPr lang="en-US" altLang="zh-CN" dirty="0"/>
              <a:t>2.</a:t>
            </a:r>
            <a:r>
              <a:rPr lang="zh-CN" altLang="en-US" dirty="0"/>
              <a:t>（本题</a:t>
            </a:r>
            <a:r>
              <a:rPr lang="en-US" altLang="zh-CN" dirty="0"/>
              <a:t>10</a:t>
            </a:r>
            <a:r>
              <a:rPr lang="zh-CN" altLang="en-US" dirty="0"/>
              <a:t>分）请设计出</a:t>
            </a:r>
            <a:r>
              <a:rPr lang="en-US" altLang="zh-CN" dirty="0"/>
              <a:t>18</a:t>
            </a:r>
            <a:r>
              <a:rPr lang="zh-CN" altLang="en-US" dirty="0"/>
              <a:t>种操作的</a:t>
            </a:r>
            <a:r>
              <a:rPr lang="en-US" altLang="zh-CN" dirty="0"/>
              <a:t>R – R</a:t>
            </a:r>
            <a:r>
              <a:rPr lang="zh-CN" altLang="en-US" dirty="0"/>
              <a:t>型，</a:t>
            </a:r>
            <a:r>
              <a:rPr lang="en-US" altLang="zh-CN" dirty="0"/>
              <a:t>269</a:t>
            </a:r>
            <a:r>
              <a:rPr lang="zh-CN" altLang="en-US" dirty="0"/>
              <a:t>种</a:t>
            </a:r>
            <a:r>
              <a:rPr lang="en-US" altLang="zh-CN" dirty="0"/>
              <a:t>R – S</a:t>
            </a:r>
            <a:r>
              <a:rPr lang="zh-CN" altLang="en-US" dirty="0"/>
              <a:t>型， </a:t>
            </a:r>
            <a:r>
              <a:rPr lang="en-US" altLang="zh-CN" dirty="0"/>
              <a:t>28</a:t>
            </a:r>
            <a:r>
              <a:rPr lang="zh-CN" altLang="en-US" dirty="0"/>
              <a:t>种</a:t>
            </a:r>
            <a:r>
              <a:rPr lang="en-US" altLang="zh-CN" dirty="0"/>
              <a:t>S – S</a:t>
            </a:r>
            <a:r>
              <a:rPr lang="zh-CN" altLang="en-US" dirty="0"/>
              <a:t>型的</a:t>
            </a:r>
            <a:r>
              <a:rPr lang="en-US" altLang="zh-CN" dirty="0"/>
              <a:t>3</a:t>
            </a:r>
            <a:r>
              <a:rPr lang="zh-CN" altLang="en-US" dirty="0"/>
              <a:t>中指令格式，要求可以寻址</a:t>
            </a:r>
            <a:r>
              <a:rPr lang="en-US" altLang="zh-CN" dirty="0"/>
              <a:t>16</a:t>
            </a:r>
            <a:r>
              <a:rPr lang="zh-CN" altLang="en-US" dirty="0"/>
              <a:t>个寄存器，</a:t>
            </a:r>
            <a:r>
              <a:rPr lang="en-US" altLang="zh-CN" dirty="0"/>
              <a:t>8</a:t>
            </a:r>
            <a:r>
              <a:rPr lang="zh-CN" altLang="en-US" dirty="0"/>
              <a:t>种寻址方式，可直接对</a:t>
            </a:r>
            <a:r>
              <a:rPr lang="en-US" altLang="zh-CN" dirty="0"/>
              <a:t>64KB</a:t>
            </a:r>
            <a:r>
              <a:rPr lang="zh-CN" altLang="en-US" dirty="0"/>
              <a:t>的存储器寻址，要求标出每个字段所需的最小位数，并做简单说明</a:t>
            </a:r>
          </a:p>
        </p:txBody>
      </p:sp>
      <p:sp>
        <p:nvSpPr>
          <p:cNvPr id="3" name="文本占位符 2">
            <a:extLst>
              <a:ext uri="{FF2B5EF4-FFF2-40B4-BE49-F238E27FC236}">
                <a16:creationId xmlns:a16="http://schemas.microsoft.com/office/drawing/2014/main" id="{84FF83F2-0297-4AB0-B174-934FC6026C44}"/>
              </a:ext>
            </a:extLst>
          </p:cNvPr>
          <p:cNvSpPr>
            <a:spLocks noGrp="1"/>
          </p:cNvSpPr>
          <p:nvPr>
            <p:ph type="body" sz="quarter" idx="14"/>
          </p:nvPr>
        </p:nvSpPr>
        <p:spPr/>
        <p:txBody>
          <a:bodyPr>
            <a:normAutofit lnSpcReduction="10000"/>
          </a:bodyPr>
          <a:lstStyle/>
          <a:p>
            <a:r>
              <a:rPr lang="en-US" altLang="zh-CN" dirty="0"/>
              <a:t>2016</a:t>
            </a:r>
            <a:r>
              <a:rPr lang="zh-CN" altLang="en-US" dirty="0"/>
              <a:t>年真题</a:t>
            </a:r>
          </a:p>
        </p:txBody>
      </p:sp>
    </p:spTree>
    <p:extLst>
      <p:ext uri="{BB962C8B-B14F-4D97-AF65-F5344CB8AC3E}">
        <p14:creationId xmlns:p14="http://schemas.microsoft.com/office/powerpoint/2010/main" val="3166692453"/>
      </p:ext>
    </p:extLst>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91588A-09C8-4CC9-8118-C97795EFA86D}"/>
              </a:ext>
            </a:extLst>
          </p:cNvPr>
          <p:cNvSpPr>
            <a:spLocks noGrp="1"/>
          </p:cNvSpPr>
          <p:nvPr>
            <p:ph type="body" idx="13"/>
          </p:nvPr>
        </p:nvSpPr>
        <p:spPr>
          <a:xfrm>
            <a:off x="0" y="1278294"/>
            <a:ext cx="12191999" cy="5579706"/>
          </a:xfrm>
        </p:spPr>
        <p:txBody>
          <a:bodyPr>
            <a:normAutofit lnSpcReduction="10000"/>
          </a:bodyPr>
          <a:lstStyle/>
          <a:p>
            <a:pPr fontAlgn="ctr"/>
            <a:r>
              <a:rPr lang="en-US" altLang="zh-CN" dirty="0"/>
              <a:t>1. </a:t>
            </a:r>
            <a:r>
              <a:rPr lang="zh-CN" altLang="zh-CN" dirty="0"/>
              <a:t>操作码扩展或定长</a:t>
            </a:r>
            <a:r>
              <a:rPr lang="x-none" altLang="zh-CN" dirty="0"/>
              <a:t>?</a:t>
            </a:r>
            <a:endParaRPr lang="zh-CN" altLang="zh-CN" dirty="0"/>
          </a:p>
          <a:p>
            <a:pPr lvl="1"/>
            <a:r>
              <a:rPr lang="zh-CN" altLang="zh-CN" dirty="0"/>
              <a:t>采用定长方式</a:t>
            </a:r>
          </a:p>
          <a:p>
            <a:pPr lvl="1"/>
            <a:r>
              <a:rPr lang="en-US" altLang="zh-CN" dirty="0"/>
              <a:t>8</a:t>
            </a:r>
            <a:r>
              <a:rPr lang="zh-CN" altLang="zh-CN" dirty="0"/>
              <a:t>种寻址方式</a:t>
            </a:r>
            <a:r>
              <a:rPr lang="en-US" altLang="zh-CN" dirty="0"/>
              <a:t>   </a:t>
            </a:r>
            <a:r>
              <a:rPr lang="zh-CN" altLang="zh-CN" dirty="0"/>
              <a:t>M</a:t>
            </a:r>
            <a:r>
              <a:rPr lang="en-US" altLang="zh-CN" dirty="0"/>
              <a:t> </a:t>
            </a:r>
            <a:r>
              <a:rPr lang="zh-CN" altLang="zh-CN" dirty="0"/>
              <a:t>占有</a:t>
            </a:r>
            <a:r>
              <a:rPr lang="en-US" altLang="zh-CN" dirty="0"/>
              <a:t>3</a:t>
            </a:r>
            <a:r>
              <a:rPr lang="zh-CN" altLang="zh-CN" dirty="0"/>
              <a:t>位</a:t>
            </a:r>
          </a:p>
          <a:p>
            <a:pPr lvl="1"/>
            <a:r>
              <a:rPr lang="x-none" altLang="zh-CN" dirty="0"/>
              <a:t>18 + 269 + 28 = 315 </a:t>
            </a:r>
            <a:r>
              <a:rPr lang="zh-CN" altLang="zh-CN" dirty="0"/>
              <a:t>种；</a:t>
            </a:r>
            <a:r>
              <a:rPr lang="x-none" altLang="zh-CN" dirty="0"/>
              <a:t>&lt; 512 </a:t>
            </a:r>
            <a:r>
              <a:rPr lang="zh-CN" altLang="zh-CN" dirty="0"/>
              <a:t>种</a:t>
            </a:r>
            <a:r>
              <a:rPr lang="en-US" altLang="zh-CN" dirty="0"/>
              <a:t>  </a:t>
            </a:r>
            <a:r>
              <a:rPr lang="zh-CN" altLang="zh-CN" dirty="0"/>
              <a:t>即操作码</a:t>
            </a:r>
            <a:r>
              <a:rPr lang="en-US" altLang="zh-CN" dirty="0"/>
              <a:t>  </a:t>
            </a:r>
            <a:r>
              <a:rPr lang="x-none" altLang="zh-CN" dirty="0"/>
              <a:t>OP </a:t>
            </a:r>
            <a:r>
              <a:rPr lang="zh-CN" altLang="zh-CN" dirty="0"/>
              <a:t>占</a:t>
            </a:r>
            <a:r>
              <a:rPr lang="en-US" altLang="zh-CN" dirty="0"/>
              <a:t> 9 </a:t>
            </a:r>
            <a:r>
              <a:rPr lang="zh-CN" altLang="zh-CN" dirty="0"/>
              <a:t>位；</a:t>
            </a:r>
          </a:p>
          <a:p>
            <a:pPr fontAlgn="ctr"/>
            <a:r>
              <a:rPr lang="en-US" altLang="zh-CN" dirty="0"/>
              <a:t>1</a:t>
            </a:r>
            <a:r>
              <a:rPr lang="zh-CN" altLang="zh-CN" dirty="0"/>
              <a:t>）</a:t>
            </a:r>
            <a:r>
              <a:rPr lang="en-US" altLang="zh-CN" dirty="0" err="1"/>
              <a:t>采用</a:t>
            </a:r>
            <a:r>
              <a:rPr lang="en-US" altLang="zh-CN" dirty="0"/>
              <a:t> R-R</a:t>
            </a:r>
            <a:r>
              <a:rPr lang="zh-CN" altLang="zh-CN" dirty="0"/>
              <a:t>寻址</a:t>
            </a:r>
          </a:p>
          <a:p>
            <a:r>
              <a:rPr lang="x-none" altLang="zh-CN" dirty="0"/>
              <a:t>          9</a:t>
            </a:r>
            <a:r>
              <a:rPr lang="zh-CN" altLang="zh-CN" dirty="0"/>
              <a:t>位</a:t>
            </a:r>
            <a:r>
              <a:rPr lang="en-US" altLang="zh-CN" dirty="0"/>
              <a:t>       </a:t>
            </a:r>
            <a:r>
              <a:rPr lang="x-none" altLang="zh-CN" dirty="0"/>
              <a:t>3</a:t>
            </a:r>
            <a:r>
              <a:rPr lang="en-US" altLang="zh-CN" dirty="0"/>
              <a:t>            4              4           </a:t>
            </a:r>
            <a:r>
              <a:rPr lang="zh-CN" altLang="en-US" dirty="0"/>
              <a:t>共 </a:t>
            </a:r>
            <a:r>
              <a:rPr lang="en-US" altLang="zh-CN" dirty="0"/>
              <a:t>21bit</a:t>
            </a:r>
            <a:endParaRPr lang="zh-CN" altLang="zh-CN" dirty="0"/>
          </a:p>
          <a:p>
            <a:r>
              <a:rPr lang="x-none" altLang="zh-CN" dirty="0"/>
              <a:t>[       op       ; M;           R1;                 R2]</a:t>
            </a:r>
          </a:p>
          <a:p>
            <a:r>
              <a:rPr lang="en-US" altLang="zh-CN" dirty="0"/>
              <a:t>2</a:t>
            </a:r>
            <a:r>
              <a:rPr lang="zh-CN" altLang="zh-CN" dirty="0"/>
              <a:t>）采用</a:t>
            </a:r>
            <a:r>
              <a:rPr lang="en-US" altLang="zh-CN" dirty="0"/>
              <a:t> R-S                                             </a:t>
            </a:r>
            <a:r>
              <a:rPr lang="zh-CN" altLang="en-US" dirty="0"/>
              <a:t>共</a:t>
            </a:r>
            <a:r>
              <a:rPr lang="en-US" altLang="zh-CN" dirty="0"/>
              <a:t>32bit</a:t>
            </a:r>
            <a:endParaRPr lang="zh-CN" altLang="zh-CN" dirty="0"/>
          </a:p>
          <a:p>
            <a:r>
              <a:rPr lang="x-none" altLang="zh-CN" dirty="0"/>
              <a:t>          9</a:t>
            </a:r>
            <a:r>
              <a:rPr lang="en-US" altLang="zh-CN" dirty="0"/>
              <a:t>   </a:t>
            </a:r>
            <a:r>
              <a:rPr lang="x-none" altLang="zh-CN" dirty="0"/>
              <a:t>   3         4         16</a:t>
            </a:r>
            <a:r>
              <a:rPr lang="zh-CN" altLang="zh-CN" dirty="0"/>
              <a:t>位</a:t>
            </a:r>
          </a:p>
          <a:p>
            <a:r>
              <a:rPr lang="x-none" altLang="zh-CN" dirty="0"/>
              <a:t>[        op;    M;      R;        S           ]</a:t>
            </a:r>
          </a:p>
          <a:p>
            <a:r>
              <a:rPr lang="en-US" altLang="zh-CN" dirty="0"/>
              <a:t>3</a:t>
            </a:r>
            <a:r>
              <a:rPr lang="zh-CN" altLang="zh-CN" dirty="0"/>
              <a:t>）</a:t>
            </a:r>
            <a:r>
              <a:rPr lang="en-US" altLang="zh-CN" dirty="0"/>
              <a:t>S – S                                                    </a:t>
            </a:r>
            <a:r>
              <a:rPr lang="zh-CN" altLang="en-US" dirty="0"/>
              <a:t>共</a:t>
            </a:r>
            <a:r>
              <a:rPr lang="en-US" altLang="zh-CN" dirty="0"/>
              <a:t>44bit</a:t>
            </a:r>
            <a:endParaRPr lang="zh-CN" altLang="zh-CN" dirty="0"/>
          </a:p>
          <a:p>
            <a:r>
              <a:rPr lang="x-none" altLang="zh-CN" dirty="0"/>
              <a:t>           9      3        16          16</a:t>
            </a:r>
          </a:p>
          <a:p>
            <a:r>
              <a:rPr lang="x-none" altLang="zh-CN" dirty="0"/>
              <a:t>[         op;   M;     S1;          S2]</a:t>
            </a:r>
          </a:p>
          <a:p>
            <a:endParaRPr lang="zh-CN" altLang="en-US" dirty="0"/>
          </a:p>
        </p:txBody>
      </p:sp>
      <p:sp>
        <p:nvSpPr>
          <p:cNvPr id="3" name="文本占位符 2">
            <a:extLst>
              <a:ext uri="{FF2B5EF4-FFF2-40B4-BE49-F238E27FC236}">
                <a16:creationId xmlns:a16="http://schemas.microsoft.com/office/drawing/2014/main" id="{84FF83F2-0297-4AB0-B174-934FC6026C44}"/>
              </a:ext>
            </a:extLst>
          </p:cNvPr>
          <p:cNvSpPr>
            <a:spLocks noGrp="1"/>
          </p:cNvSpPr>
          <p:nvPr>
            <p:ph type="body" sz="quarter" idx="14"/>
          </p:nvPr>
        </p:nvSpPr>
        <p:spPr/>
        <p:txBody>
          <a:bodyPr>
            <a:normAutofit lnSpcReduction="10000"/>
          </a:bodyPr>
          <a:lstStyle/>
          <a:p>
            <a:r>
              <a:rPr lang="zh-CN" altLang="en-US" dirty="0"/>
              <a:t>答案</a:t>
            </a:r>
          </a:p>
        </p:txBody>
      </p:sp>
    </p:spTree>
    <p:extLst>
      <p:ext uri="{BB962C8B-B14F-4D97-AF65-F5344CB8AC3E}">
        <p14:creationId xmlns:p14="http://schemas.microsoft.com/office/powerpoint/2010/main" val="1749482347"/>
      </p:ext>
    </p:extLst>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EB91588A-09C8-4CC9-8118-C97795EFA86D}"/>
              </a:ext>
            </a:extLst>
          </p:cNvPr>
          <p:cNvSpPr>
            <a:spLocks noGrp="1"/>
          </p:cNvSpPr>
          <p:nvPr>
            <p:ph type="body" idx="13"/>
          </p:nvPr>
        </p:nvSpPr>
        <p:spPr>
          <a:xfrm>
            <a:off x="0" y="1278294"/>
            <a:ext cx="12191999" cy="5579706"/>
          </a:xfrm>
        </p:spPr>
        <p:txBody>
          <a:bodyPr/>
          <a:lstStyle/>
          <a:p>
            <a:r>
              <a:rPr lang="en-US" altLang="zh-CN" dirty="0"/>
              <a:t>1. (</a:t>
            </a:r>
            <a:r>
              <a:rPr lang="zh-CN" altLang="en-US" dirty="0"/>
              <a:t>本题</a:t>
            </a:r>
            <a:r>
              <a:rPr lang="en-US" altLang="zh-CN" dirty="0"/>
              <a:t>6</a:t>
            </a:r>
            <a:r>
              <a:rPr lang="zh-CN" altLang="en-US" dirty="0"/>
              <a:t>分</a:t>
            </a:r>
            <a:r>
              <a:rPr lang="en-US" altLang="zh-CN" dirty="0"/>
              <a:t>) </a:t>
            </a:r>
            <a:r>
              <a:rPr lang="zh-CN" altLang="en-US" dirty="0"/>
              <a:t>设某机字长</a:t>
            </a:r>
            <a:r>
              <a:rPr lang="en-US" altLang="zh-CN" dirty="0"/>
              <a:t>16</a:t>
            </a:r>
            <a:r>
              <a:rPr lang="zh-CN" altLang="en-US" dirty="0"/>
              <a:t>位，指令格式均为单字指令，每个地址码</a:t>
            </a:r>
            <a:r>
              <a:rPr lang="en-US" altLang="zh-CN" dirty="0"/>
              <a:t>5</a:t>
            </a:r>
            <a:r>
              <a:rPr lang="zh-CN" altLang="en-US" dirty="0"/>
              <a:t>位，是采用</a:t>
            </a:r>
            <a:r>
              <a:rPr lang="zh-CN" altLang="en-US" b="1" dirty="0"/>
              <a:t>操作码扩展技术</a:t>
            </a:r>
            <a:r>
              <a:rPr lang="zh-CN" altLang="en-US" dirty="0"/>
              <a:t>设计一个指令系统，包含</a:t>
            </a:r>
            <a:r>
              <a:rPr lang="en-US" altLang="zh-CN" dirty="0"/>
              <a:t>62</a:t>
            </a:r>
            <a:r>
              <a:rPr lang="zh-CN" altLang="en-US" dirty="0"/>
              <a:t>条双地址指令，</a:t>
            </a:r>
            <a:r>
              <a:rPr lang="en-US" altLang="zh-CN" dirty="0"/>
              <a:t>30</a:t>
            </a:r>
            <a:r>
              <a:rPr lang="zh-CN" altLang="en-US" dirty="0"/>
              <a:t>条单地址指令，</a:t>
            </a:r>
            <a:r>
              <a:rPr lang="en-US" altLang="zh-CN" dirty="0"/>
              <a:t>32</a:t>
            </a:r>
            <a:r>
              <a:rPr lang="zh-CN" altLang="en-US" dirty="0"/>
              <a:t>条零地址指令；请给出指令编码示意图。</a:t>
            </a:r>
            <a:endParaRPr lang="en-US" altLang="zh-CN" dirty="0"/>
          </a:p>
          <a:p>
            <a:endParaRPr lang="zh-CN" altLang="en-US" dirty="0"/>
          </a:p>
        </p:txBody>
      </p:sp>
      <p:sp>
        <p:nvSpPr>
          <p:cNvPr id="3" name="文本占位符 2">
            <a:extLst>
              <a:ext uri="{FF2B5EF4-FFF2-40B4-BE49-F238E27FC236}">
                <a16:creationId xmlns:a16="http://schemas.microsoft.com/office/drawing/2014/main" id="{84FF83F2-0297-4AB0-B174-934FC6026C44}"/>
              </a:ext>
            </a:extLst>
          </p:cNvPr>
          <p:cNvSpPr>
            <a:spLocks noGrp="1"/>
          </p:cNvSpPr>
          <p:nvPr>
            <p:ph type="body" sz="quarter" idx="14"/>
          </p:nvPr>
        </p:nvSpPr>
        <p:spPr/>
        <p:txBody>
          <a:bodyPr>
            <a:normAutofit lnSpcReduction="10000"/>
          </a:bodyPr>
          <a:lstStyle/>
          <a:p>
            <a:r>
              <a:rPr lang="en-US" altLang="zh-CN" dirty="0"/>
              <a:t>2014</a:t>
            </a:r>
            <a:r>
              <a:rPr lang="zh-CN" altLang="en-US" dirty="0"/>
              <a:t>年真题</a:t>
            </a:r>
          </a:p>
        </p:txBody>
      </p:sp>
    </p:spTree>
    <p:extLst>
      <p:ext uri="{BB962C8B-B14F-4D97-AF65-F5344CB8AC3E}">
        <p14:creationId xmlns:p14="http://schemas.microsoft.com/office/powerpoint/2010/main" val="2015977070"/>
      </p:ext>
    </p:extLst>
  </p:cSld>
  <p:clrMapOvr>
    <a:masterClrMapping/>
  </p:clrMapOvr>
  <p:transition spd="med"/>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84FF83F2-0297-4AB0-B174-934FC6026C44}"/>
              </a:ext>
            </a:extLst>
          </p:cNvPr>
          <p:cNvSpPr>
            <a:spLocks noGrp="1"/>
          </p:cNvSpPr>
          <p:nvPr>
            <p:ph type="body" sz="quarter" idx="14"/>
          </p:nvPr>
        </p:nvSpPr>
        <p:spPr/>
        <p:txBody>
          <a:bodyPr>
            <a:normAutofit lnSpcReduction="10000"/>
          </a:bodyPr>
          <a:lstStyle/>
          <a:p>
            <a:r>
              <a:rPr lang="zh-CN" altLang="en-US" dirty="0"/>
              <a:t>答案</a:t>
            </a:r>
          </a:p>
        </p:txBody>
      </p:sp>
      <p:sp>
        <p:nvSpPr>
          <p:cNvPr id="4" name="矩形 3">
            <a:extLst>
              <a:ext uri="{FF2B5EF4-FFF2-40B4-BE49-F238E27FC236}">
                <a16:creationId xmlns:a16="http://schemas.microsoft.com/office/drawing/2014/main" id="{5FBA736F-9B48-4B22-BBAE-02EA6C1BD1B4}"/>
              </a:ext>
            </a:extLst>
          </p:cNvPr>
          <p:cNvSpPr/>
          <p:nvPr/>
        </p:nvSpPr>
        <p:spPr>
          <a:xfrm>
            <a:off x="202164" y="1531309"/>
            <a:ext cx="6096000" cy="2862322"/>
          </a:xfrm>
          <a:prstGeom prst="rect">
            <a:avLst/>
          </a:prstGeom>
        </p:spPr>
        <p:txBody>
          <a:bodyPr>
            <a:spAutoFit/>
          </a:bodyPr>
          <a:lstStyle/>
          <a:p>
            <a:pPr marL="342900" fontAlgn="ctr">
              <a:buFont typeface="+mj-lt"/>
              <a:buAutoNum type="arabicPeriod"/>
            </a:pPr>
            <a:r>
              <a:rPr lang="en-US" altLang="zh-CN" dirty="0" err="1">
                <a:ea typeface="微软雅黑" panose="020B0503020204020204" pitchFamily="34" charset="-122"/>
              </a:rPr>
              <a:t>先编高地址</a:t>
            </a:r>
            <a:r>
              <a:rPr lang="zh-CN" altLang="zh-CN" dirty="0">
                <a:ea typeface="微软雅黑" panose="020B0503020204020204" pitchFamily="34" charset="-122"/>
              </a:rPr>
              <a:t>（扩展技术）</a:t>
            </a:r>
          </a:p>
          <a:p>
            <a:pPr marL="342900"/>
            <a:r>
              <a:rPr lang="x-none" altLang="zh-CN" dirty="0">
                <a:ea typeface="Calibri" panose="020F0502020204030204" pitchFamily="34" charset="0"/>
              </a:rPr>
              <a:t>0000 00XX XXXX XXXX</a:t>
            </a:r>
          </a:p>
          <a:p>
            <a:pPr marL="342900"/>
            <a:r>
              <a:rPr lang="x-none" altLang="zh-CN" dirty="0">
                <a:ea typeface="Calibri" panose="020F0502020204030204" pitchFamily="34" charset="0"/>
              </a:rPr>
              <a:t>1111 01XX XXXX XXXX </a:t>
            </a:r>
          </a:p>
          <a:p>
            <a:pPr marL="342900"/>
            <a:r>
              <a:rPr lang="x-none" altLang="zh-CN" dirty="0">
                <a:ea typeface="Calibri" panose="020F0502020204030204" pitchFamily="34" charset="0"/>
              </a:rPr>
              <a:t>-----------------------------</a:t>
            </a:r>
            <a:r>
              <a:rPr lang="en-US" altLang="zh-CN" dirty="0">
                <a:ea typeface="微软雅黑" panose="020B0503020204020204" pitchFamily="34" charset="-122"/>
              </a:rPr>
              <a:t>  2</a:t>
            </a:r>
            <a:r>
              <a:rPr lang="zh-CN" altLang="zh-CN" dirty="0">
                <a:ea typeface="微软雅黑" panose="020B0503020204020204" pitchFamily="34" charset="-122"/>
              </a:rPr>
              <a:t>地址指令达到</a:t>
            </a:r>
            <a:r>
              <a:rPr lang="en-US" altLang="zh-CN" dirty="0">
                <a:ea typeface="微软雅黑" panose="020B0503020204020204" pitchFamily="34" charset="-122"/>
              </a:rPr>
              <a:t>62</a:t>
            </a:r>
            <a:r>
              <a:rPr lang="zh-CN" altLang="zh-CN" dirty="0">
                <a:ea typeface="微软雅黑" panose="020B0503020204020204" pitchFamily="34" charset="-122"/>
              </a:rPr>
              <a:t>条</a:t>
            </a:r>
            <a:endParaRPr lang="zh-CN" altLang="zh-CN" dirty="0">
              <a:ea typeface="Calibri" panose="020F0502020204030204" pitchFamily="34" charset="0"/>
            </a:endParaRPr>
          </a:p>
          <a:p>
            <a:pPr marL="342900"/>
            <a:r>
              <a:rPr lang="x-none" altLang="zh-CN" dirty="0">
                <a:ea typeface="Calibri" panose="020F0502020204030204" pitchFamily="34" charset="0"/>
              </a:rPr>
              <a:t>1111 10</a:t>
            </a:r>
            <a:r>
              <a:rPr lang="x-none" altLang="zh-CN" b="1" dirty="0">
                <a:ea typeface="Calibri" panose="020F0502020204030204" pitchFamily="34" charset="0"/>
              </a:rPr>
              <a:t>00 000</a:t>
            </a:r>
            <a:r>
              <a:rPr lang="x-none" altLang="zh-CN" dirty="0">
                <a:ea typeface="Calibri" panose="020F0502020204030204" pitchFamily="34" charset="0"/>
              </a:rPr>
              <a:t>X XXXX</a:t>
            </a:r>
          </a:p>
          <a:p>
            <a:pPr marL="342900"/>
            <a:r>
              <a:rPr lang="x-none" altLang="zh-CN" dirty="0">
                <a:ea typeface="Calibri" panose="020F0502020204030204" pitchFamily="34" charset="0"/>
              </a:rPr>
              <a:t>1111 10</a:t>
            </a:r>
            <a:r>
              <a:rPr lang="x-none" altLang="zh-CN" b="1" dirty="0">
                <a:ea typeface="Calibri" panose="020F0502020204030204" pitchFamily="34" charset="0"/>
              </a:rPr>
              <a:t>11 101</a:t>
            </a:r>
            <a:r>
              <a:rPr lang="x-none" altLang="zh-CN" dirty="0">
                <a:ea typeface="Calibri" panose="020F0502020204030204" pitchFamily="34" charset="0"/>
              </a:rPr>
              <a:t>X XXXX</a:t>
            </a:r>
          </a:p>
          <a:p>
            <a:pPr marL="342900"/>
            <a:r>
              <a:rPr lang="x-none" altLang="zh-CN" dirty="0">
                <a:ea typeface="Calibri" panose="020F0502020204030204" pitchFamily="34" charset="0"/>
              </a:rPr>
              <a:t>-----------------------------  </a:t>
            </a:r>
            <a:r>
              <a:rPr lang="en-US" altLang="zh-CN" dirty="0">
                <a:ea typeface="微软雅黑" panose="020B0503020204020204" pitchFamily="34" charset="-122"/>
              </a:rPr>
              <a:t>1</a:t>
            </a:r>
            <a:r>
              <a:rPr lang="zh-CN" altLang="zh-CN" dirty="0">
                <a:ea typeface="微软雅黑" panose="020B0503020204020204" pitchFamily="34" charset="-122"/>
              </a:rPr>
              <a:t>地址指令达到</a:t>
            </a:r>
            <a:r>
              <a:rPr lang="en-US" altLang="zh-CN" dirty="0">
                <a:ea typeface="微软雅黑" panose="020B0503020204020204" pitchFamily="34" charset="-122"/>
              </a:rPr>
              <a:t>30</a:t>
            </a:r>
            <a:r>
              <a:rPr lang="zh-CN" altLang="zh-CN" dirty="0">
                <a:ea typeface="微软雅黑" panose="020B0503020204020204" pitchFamily="34" charset="-122"/>
              </a:rPr>
              <a:t>条</a:t>
            </a:r>
            <a:endParaRPr lang="zh-CN" altLang="zh-CN" dirty="0">
              <a:ea typeface="Calibri" panose="020F0502020204030204" pitchFamily="34" charset="0"/>
            </a:endParaRPr>
          </a:p>
          <a:p>
            <a:pPr marL="342900"/>
            <a:r>
              <a:rPr lang="x-none" altLang="zh-CN" dirty="0">
                <a:ea typeface="Calibri" panose="020F0502020204030204" pitchFamily="34" charset="0"/>
              </a:rPr>
              <a:t>1111 1011 </a:t>
            </a:r>
            <a:r>
              <a:rPr lang="x-none" altLang="zh-CN" b="1" dirty="0">
                <a:ea typeface="Calibri" panose="020F0502020204030204" pitchFamily="34" charset="0"/>
              </a:rPr>
              <a:t>110</a:t>
            </a:r>
            <a:r>
              <a:rPr lang="x-none" altLang="zh-CN" dirty="0">
                <a:ea typeface="Calibri" panose="020F0502020204030204" pitchFamily="34" charset="0"/>
              </a:rPr>
              <a:t>0 0000</a:t>
            </a:r>
          </a:p>
          <a:p>
            <a:pPr marL="342900"/>
            <a:r>
              <a:rPr lang="x-none" altLang="zh-CN" dirty="0">
                <a:ea typeface="Calibri" panose="020F0502020204030204" pitchFamily="34" charset="0"/>
              </a:rPr>
              <a:t>1111 1011 110</a:t>
            </a:r>
            <a:r>
              <a:rPr lang="x-none" altLang="zh-CN" b="1" dirty="0">
                <a:ea typeface="Calibri" panose="020F0502020204030204" pitchFamily="34" charset="0"/>
              </a:rPr>
              <a:t>1</a:t>
            </a:r>
            <a:r>
              <a:rPr lang="x-none" altLang="zh-CN" dirty="0">
                <a:ea typeface="Calibri" panose="020F0502020204030204" pitchFamily="34" charset="0"/>
              </a:rPr>
              <a:t> </a:t>
            </a:r>
            <a:r>
              <a:rPr lang="x-none" altLang="zh-CN" b="1" dirty="0">
                <a:ea typeface="Calibri" panose="020F0502020204030204" pitchFamily="34" charset="0"/>
              </a:rPr>
              <a:t>1111</a:t>
            </a:r>
          </a:p>
          <a:p>
            <a:pPr marL="342900"/>
            <a:r>
              <a:rPr lang="x-none" altLang="zh-CN" dirty="0">
                <a:ea typeface="Calibri" panose="020F0502020204030204" pitchFamily="34" charset="0"/>
              </a:rPr>
              <a:t>----------------------------- 0</a:t>
            </a:r>
            <a:r>
              <a:rPr lang="zh-CN" altLang="zh-CN" dirty="0">
                <a:ea typeface="微软雅黑" panose="020B0503020204020204" pitchFamily="34" charset="-122"/>
              </a:rPr>
              <a:t>地址指令达到</a:t>
            </a:r>
            <a:r>
              <a:rPr lang="en-US" altLang="zh-CN" dirty="0">
                <a:ea typeface="微软雅黑" panose="020B0503020204020204" pitchFamily="34" charset="-122"/>
              </a:rPr>
              <a:t>32</a:t>
            </a:r>
            <a:r>
              <a:rPr lang="zh-CN" altLang="zh-CN" dirty="0">
                <a:ea typeface="微软雅黑" panose="020B0503020204020204" pitchFamily="34" charset="-122"/>
              </a:rPr>
              <a:t>条</a:t>
            </a:r>
            <a:endParaRPr lang="zh-CN" altLang="zh-CN" dirty="0">
              <a:ea typeface="Calibri" panose="020F0502020204030204" pitchFamily="34" charset="0"/>
            </a:endParaRPr>
          </a:p>
        </p:txBody>
      </p:sp>
    </p:spTree>
    <p:extLst>
      <p:ext uri="{BB962C8B-B14F-4D97-AF65-F5344CB8AC3E}">
        <p14:creationId xmlns:p14="http://schemas.microsoft.com/office/powerpoint/2010/main" val="414120244"/>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28307F28-3D35-41E2-9651-F7D0E60E8399}"/>
              </a:ext>
            </a:extLst>
          </p:cNvPr>
          <p:cNvSpPr>
            <a:spLocks noGrp="1"/>
          </p:cNvSpPr>
          <p:nvPr>
            <p:ph type="body" idx="13"/>
          </p:nvPr>
        </p:nvSpPr>
        <p:spPr>
          <a:xfrm>
            <a:off x="9537700" y="1250302"/>
            <a:ext cx="2447611" cy="5607698"/>
          </a:xfrm>
        </p:spPr>
        <p:txBody>
          <a:bodyPr/>
          <a:lstStyle/>
          <a:p>
            <a:endParaRPr lang="en-US" altLang="zh-CN" dirty="0">
              <a:hlinkClick r:id="rId2"/>
            </a:endParaRPr>
          </a:p>
          <a:p>
            <a:r>
              <a:rPr lang="en-US" altLang="zh-CN" dirty="0"/>
              <a:t>NOP</a:t>
            </a:r>
            <a:r>
              <a:rPr lang="zh-CN" altLang="en-US" dirty="0"/>
              <a:t>不执行操作，但占一个程序步</a:t>
            </a:r>
            <a:endParaRPr lang="en-US" altLang="zh-CN" dirty="0"/>
          </a:p>
          <a:p>
            <a:endParaRPr lang="en-US" altLang="zh-CN" dirty="0"/>
          </a:p>
          <a:p>
            <a:r>
              <a:rPr lang="en-US" altLang="zh-CN" dirty="0"/>
              <a:t>HLT</a:t>
            </a:r>
            <a:r>
              <a:rPr lang="zh-CN" altLang="en-US" dirty="0"/>
              <a:t>使程序暂停</a:t>
            </a:r>
            <a:endParaRPr lang="en-US" altLang="zh-CN" dirty="0"/>
          </a:p>
          <a:p>
            <a:endParaRPr lang="en-US" altLang="zh-CN" dirty="0"/>
          </a:p>
          <a:p>
            <a:endParaRPr lang="zh-CN" altLang="en-US" dirty="0"/>
          </a:p>
        </p:txBody>
      </p:sp>
      <p:sp>
        <p:nvSpPr>
          <p:cNvPr id="3" name="文本占位符 2">
            <a:extLst>
              <a:ext uri="{FF2B5EF4-FFF2-40B4-BE49-F238E27FC236}">
                <a16:creationId xmlns:a16="http://schemas.microsoft.com/office/drawing/2014/main" id="{609639E1-FFAC-4864-9FC8-D6EA2F19E0EB}"/>
              </a:ext>
            </a:extLst>
          </p:cNvPr>
          <p:cNvSpPr>
            <a:spLocks noGrp="1"/>
          </p:cNvSpPr>
          <p:nvPr>
            <p:ph type="body" sz="quarter" idx="14"/>
          </p:nvPr>
        </p:nvSpPr>
        <p:spPr/>
        <p:txBody>
          <a:bodyPr>
            <a:normAutofit lnSpcReduction="10000"/>
          </a:bodyPr>
          <a:lstStyle/>
          <a:p>
            <a:endParaRPr lang="zh-CN" altLang="en-US"/>
          </a:p>
        </p:txBody>
      </p:sp>
      <p:pic>
        <p:nvPicPr>
          <p:cNvPr id="4" name="图片 3">
            <a:extLst>
              <a:ext uri="{FF2B5EF4-FFF2-40B4-BE49-F238E27FC236}">
                <a16:creationId xmlns:a16="http://schemas.microsoft.com/office/drawing/2014/main" id="{93CCD95B-A3C5-4B39-A7F2-CACA979FCE32}"/>
              </a:ext>
            </a:extLst>
          </p:cNvPr>
          <p:cNvPicPr>
            <a:picLocks noChangeAspect="1"/>
          </p:cNvPicPr>
          <p:nvPr/>
        </p:nvPicPr>
        <p:blipFill>
          <a:blip r:embed="rId3"/>
          <a:stretch>
            <a:fillRect/>
          </a:stretch>
        </p:blipFill>
        <p:spPr>
          <a:xfrm>
            <a:off x="0" y="0"/>
            <a:ext cx="9537700" cy="6858000"/>
          </a:xfrm>
          <a:prstGeom prst="rect">
            <a:avLst/>
          </a:prstGeom>
        </p:spPr>
      </p:pic>
    </p:spTree>
    <p:extLst>
      <p:ext uri="{BB962C8B-B14F-4D97-AF65-F5344CB8AC3E}">
        <p14:creationId xmlns:p14="http://schemas.microsoft.com/office/powerpoint/2010/main" val="3996871858"/>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KSO_WM_TEMPLATE_TOPIC_ID" val="2869567"/>
  <p:tag name="KSO_WM_TEMPLATE_OUTLINE_ID" val="15"/>
  <p:tag name="KSO_WM_TEMPLATE_SCENE_ID" val="1"/>
  <p:tag name="KSO_WM_TEMPLATE_JOB_ID" val="2"/>
  <p:tag name="KSO_WM_TEMPLATE_TOPIC_DEFAULT" val="1"/>
</p:tagLst>
</file>

<file path=ppt/theme/theme1.xml><?xml version="1.0" encoding="utf-8"?>
<a:theme xmlns:a="http://schemas.openxmlformats.org/drawingml/2006/main" name="1_SIAT">
  <a:themeElements>
    <a:clrScheme name="自定义 1">
      <a:dk1>
        <a:srgbClr val="2B6890"/>
      </a:dk1>
      <a:lt1>
        <a:sysClr val="window" lastClr="FFFFFF"/>
      </a:lt1>
      <a:dk2>
        <a:srgbClr val="737572"/>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
      <a:majorFont>
        <a:latin typeface="Calibri"/>
        <a:ea typeface="微软雅黑"/>
        <a:cs typeface=""/>
      </a:majorFont>
      <a:minorFont>
        <a:latin typeface="Calibri"/>
        <a:ea typeface="微软雅黑"/>
        <a:cs typeface=""/>
      </a:minorFont>
    </a:fontScheme>
    <a:fmtScheme name="SI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5400">
          <a:solidFill>
            <a:srgbClr val="011C96"/>
          </a:solidFill>
          <a:miter lim="400000"/>
        </a:ln>
      </a:spPr>
      <a:bodyPr lIns="45719" rIns="45719"/>
      <a:lstStyle>
        <a:defPPr>
          <a:defRPr/>
        </a:defPPr>
      </a:lst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SIAT">
  <a:themeElements>
    <a:clrScheme name="SIAT">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SIAT">
      <a:majorFont>
        <a:latin typeface="Helvetica"/>
        <a:ea typeface="Helvetica"/>
        <a:cs typeface="Helvetica"/>
      </a:majorFont>
      <a:minorFont>
        <a:latin typeface="Arial"/>
        <a:ea typeface="Arial"/>
        <a:cs typeface="Arial"/>
      </a:minorFont>
    </a:fontScheme>
    <a:fmtScheme name="SI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latin typeface="+mn-lt"/>
            <a:ea typeface="+mn-ea"/>
            <a:cs typeface="+mn-cs"/>
            <a:sym typeface="Arial" panose="020B0604020202020204"/>
          </a:defRPr>
        </a:defPPr>
        <a:lvl1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3751</TotalTime>
  <Words>2695</Words>
  <Application>Microsoft Office PowerPoint</Application>
  <PresentationFormat>宽屏</PresentationFormat>
  <Paragraphs>339</Paragraphs>
  <Slides>88</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88</vt:i4>
      </vt:variant>
    </vt:vector>
  </HeadingPairs>
  <TitlesOfParts>
    <vt:vector size="93" baseType="lpstr">
      <vt:lpstr>微软雅黑</vt:lpstr>
      <vt:lpstr>Arial</vt:lpstr>
      <vt:lpstr>Calibri</vt:lpstr>
      <vt:lpstr>Cambria Math</vt:lpstr>
      <vt:lpstr>1_SIAT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孙扬帆</dc:creator>
  <cp:lastModifiedBy>yongjie li</cp:lastModifiedBy>
  <cp:revision>274</cp:revision>
  <dcterms:created xsi:type="dcterms:W3CDTF">2018-07-20T01:46:00Z</dcterms:created>
  <dcterms:modified xsi:type="dcterms:W3CDTF">2019-11-13T11:10:29Z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2052-10.1.0.7468</vt:lpwstr>
  </property>
  <property fmtid="{D5CDD505-2E9C-101B-9397-08002B2CF9AE}" pid="3" name="KSORubyTemplateID">
    <vt:lpwstr>2</vt:lpwstr>
  </property>
</Properties>
</file>